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9" r:id="rId2"/>
    <p:sldMasterId id="2147483672" r:id="rId3"/>
    <p:sldMasterId id="2147483661" r:id="rId4"/>
    <p:sldMasterId id="2147483658" r:id="rId5"/>
    <p:sldMasterId id="2147483663" r:id="rId6"/>
    <p:sldMasterId id="2147483665" r:id="rId7"/>
  </p:sldMasterIdLst>
  <p:notesMasterIdLst>
    <p:notesMasterId r:id="rId36"/>
  </p:notesMasterIdLst>
  <p:handoutMasterIdLst>
    <p:handoutMasterId r:id="rId37"/>
  </p:handoutMasterIdLst>
  <p:sldIdLst>
    <p:sldId id="284" r:id="rId8"/>
    <p:sldId id="285" r:id="rId9"/>
    <p:sldId id="286" r:id="rId10"/>
    <p:sldId id="287" r:id="rId11"/>
    <p:sldId id="291" r:id="rId12"/>
    <p:sldId id="263" r:id="rId13"/>
    <p:sldId id="292" r:id="rId14"/>
    <p:sldId id="265" r:id="rId15"/>
    <p:sldId id="296" r:id="rId16"/>
    <p:sldId id="297" r:id="rId17"/>
    <p:sldId id="299" r:id="rId18"/>
    <p:sldId id="300" r:id="rId19"/>
    <p:sldId id="269" r:id="rId20"/>
    <p:sldId id="270" r:id="rId21"/>
    <p:sldId id="271" r:id="rId22"/>
    <p:sldId id="302" r:id="rId23"/>
    <p:sldId id="273" r:id="rId24"/>
    <p:sldId id="290" r:id="rId25"/>
    <p:sldId id="275" r:id="rId26"/>
    <p:sldId id="276" r:id="rId27"/>
    <p:sldId id="278" r:id="rId28"/>
    <p:sldId id="301" r:id="rId29"/>
    <p:sldId id="279" r:id="rId30"/>
    <p:sldId id="280" r:id="rId31"/>
    <p:sldId id="281" r:id="rId32"/>
    <p:sldId id="282" r:id="rId33"/>
    <p:sldId id="283" r:id="rId34"/>
    <p:sldId id="259" r:id="rId35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46C0A"/>
    <a:srgbClr val="FAC090"/>
    <a:srgbClr val="FDEADA"/>
    <a:srgbClr val="FCFBF9"/>
    <a:srgbClr val="C76F27"/>
    <a:srgbClr val="FF9933"/>
    <a:srgbClr val="FFFF66"/>
    <a:srgbClr val="80808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28" autoAdjust="0"/>
  </p:normalViewPr>
  <p:slideViewPr>
    <p:cSldViewPr>
      <p:cViewPr>
        <p:scale>
          <a:sx n="46" d="100"/>
          <a:sy n="46" d="100"/>
        </p:scale>
        <p:origin x="-2526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solidFill>
          <a:schemeClr val="bg1">
            <a:lumMod val="85000"/>
            <a:alpha val="28000"/>
          </a:schemeClr>
        </a:solidFill>
      </c:spPr>
    </c:sideWall>
    <c:backWall>
      <c:thickness val="0"/>
      <c:spPr>
        <a:solidFill>
          <a:schemeClr val="bg1">
            <a:lumMod val="85000"/>
            <a:alpha val="28000"/>
          </a:schemeClr>
        </a:solidFill>
      </c:spPr>
    </c:backWall>
    <c:plotArea>
      <c:layout>
        <c:manualLayout>
          <c:layoutTarget val="inner"/>
          <c:xMode val="edge"/>
          <c:yMode val="edge"/>
          <c:x val="8.4126280654806568E-2"/>
          <c:y val="3.7595978000699325E-2"/>
          <c:w val="0.75367905981460992"/>
          <c:h val="0.846330662054952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[ActuarialSurvJan2012.xlsx]BarsActSurvOverallEffMVE!$B$3</c:f>
              <c:strCache>
                <c:ptCount val="1"/>
                <c:pt idx="0">
                  <c:v>&lt;5%</c:v>
                </c:pt>
              </c:strCache>
            </c:strRef>
          </c:tx>
          <c:spPr>
            <a:solidFill>
              <a:srgbClr val="FCFBF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1.2269168160059539E-2"/>
                  <c:y val="-6.6559142007477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6682301000371936E-3"/>
                  <c:y val="-6.82369271631317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8.53884839846166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1345840800297547E-3"/>
                  <c:y val="-1.26403913777022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[ActuarialSurvJan2012.xlsx]BarsActSurvOverallEffMVE!$A$4:$A$7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[ActuarialSurvJan2012.xlsx]BarsActSurvOverallEffMVE!$B$4:$B$7</c:f>
              <c:numCache>
                <c:formatCode>0</c:formatCode>
                <c:ptCount val="4"/>
                <c:pt idx="0">
                  <c:v>5.7823940461068091</c:v>
                </c:pt>
                <c:pt idx="1">
                  <c:v>8.1416490114080133</c:v>
                </c:pt>
                <c:pt idx="2">
                  <c:v>10.216862496731039</c:v>
                </c:pt>
                <c:pt idx="3">
                  <c:v>12.038735300806236</c:v>
                </c:pt>
              </c:numCache>
            </c:numRef>
          </c:val>
        </c:ser>
        <c:ser>
          <c:idx val="1"/>
          <c:order val="1"/>
          <c:tx>
            <c:strRef>
              <c:f>[ActuarialSurvJan2012.xlsx]BarsActSurvOverallEffMVE!$C$3</c:f>
              <c:strCache>
                <c:ptCount val="1"/>
                <c:pt idx="0">
                  <c:v>≥5%,&lt;10%</c:v>
                </c:pt>
              </c:strCache>
            </c:strRef>
          </c:tx>
          <c:spPr>
            <a:solidFill>
              <a:srgbClr val="FDEAD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1.20759529134444E-7"/>
                  <c:y val="5.3320948835142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4.9219175905519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335252604783043E-3"/>
                  <c:y val="5.127014311071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36460200074387E-3"/>
                  <c:y val="5.127014311071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[ActuarialSurvJan2012.xlsx]BarsActSurvOverallEffMVE!$A$4:$A$7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[ActuarialSurvJan2012.xlsx]BarsActSurvOverallEffMVE!$C$4:$C$7</c:f>
              <c:numCache>
                <c:formatCode>0</c:formatCode>
                <c:ptCount val="4"/>
                <c:pt idx="0">
                  <c:v>14.863478307618026</c:v>
                </c:pt>
                <c:pt idx="1">
                  <c:v>21.153176140472294</c:v>
                </c:pt>
                <c:pt idx="2">
                  <c:v>26.616789495097493</c:v>
                </c:pt>
                <c:pt idx="3">
                  <c:v>31.441402865629684</c:v>
                </c:pt>
              </c:numCache>
            </c:numRef>
          </c:val>
        </c:ser>
        <c:ser>
          <c:idx val="2"/>
          <c:order val="2"/>
          <c:tx>
            <c:strRef>
              <c:f>[ActuarialSurvJan2012.xlsx]BarsActSurvOverallEffMVE!$D$3</c:f>
              <c:strCache>
                <c:ptCount val="1"/>
                <c:pt idx="0">
                  <c:v>≥10%,&lt;20%</c:v>
                </c:pt>
              </c:strCache>
            </c:strRef>
          </c:tx>
          <c:spPr>
            <a:solidFill>
              <a:srgbClr val="FAC09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5.127014311071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337667795365733E-3"/>
                  <c:y val="5.127014311071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4.9219337386285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345840800297547E-3"/>
                  <c:y val="5.127014311071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[ActuarialSurvJan2012.xlsx]BarsActSurvOverallEffMVE!$A$4:$A$7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[ActuarialSurvJan2012.xlsx]BarsActSurvOverallEffMVE!$D$4:$D$7</c:f>
              <c:numCache>
                <c:formatCode>0</c:formatCode>
                <c:ptCount val="4"/>
                <c:pt idx="0">
                  <c:v>31.185836980169189</c:v>
                </c:pt>
                <c:pt idx="1">
                  <c:v>45.287217333988437</c:v>
                </c:pt>
                <c:pt idx="2">
                  <c:v>57.1937065292828</c:v>
                </c:pt>
                <c:pt idx="3">
                  <c:v>67.785786717332826</c:v>
                </c:pt>
              </c:numCache>
            </c:numRef>
          </c:val>
        </c:ser>
        <c:ser>
          <c:idx val="3"/>
          <c:order val="3"/>
          <c:tx>
            <c:strRef>
              <c:f>[ActuarialSurvJan2012.xlsx]BarsActSurvOverallEffMVE!$E$3</c:f>
              <c:strCache>
                <c:ptCount val="1"/>
                <c:pt idx="0">
                  <c:v>≥20%,&lt;30%</c:v>
                </c:pt>
              </c:strCache>
            </c:strRef>
          </c:tx>
          <c:spPr>
            <a:solidFill>
              <a:srgbClr val="E46C0A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3"/>
              <c:layout>
                <c:manualLayout>
                  <c:x val="-1.2269168160059509E-2"/>
                  <c:y val="-4.10161144885706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[ActuarialSurvJan2012.xlsx]BarsActSurvOverallEffMVE!$A$4:$A$7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[ActuarialSurvJan2012.xlsx]BarsActSurvOverallEffMVE!$E$4:$E$7</c:f>
              <c:numCache>
                <c:formatCode>0</c:formatCode>
                <c:ptCount val="4"/>
                <c:pt idx="0">
                  <c:v>44.611476323885732</c:v>
                </c:pt>
                <c:pt idx="1">
                  <c:v>66.226382825338206</c:v>
                </c:pt>
                <c:pt idx="2">
                  <c:v>83.96940022299448</c:v>
                </c:pt>
                <c:pt idx="3">
                  <c:v>99.8742633796722</c:v>
                </c:pt>
              </c:numCache>
            </c:numRef>
          </c:val>
        </c:ser>
        <c:ser>
          <c:idx val="4"/>
          <c:order val="4"/>
          <c:tx>
            <c:strRef>
              <c:f>[ActuarialSurvJan2012.xlsx]BarsActSurvOverallEffMVE!$F$3</c:f>
              <c:strCache>
                <c:ptCount val="1"/>
                <c:pt idx="0">
                  <c:v>≥30%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[ActuarialSurvJan2012.xlsx]BarsActSurvOverallEffMVE!$A$4:$A$7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[ActuarialSurvJan2012.xlsx]BarsActSurvOverallEffMVE!$F$4:$F$7</c:f>
              <c:numCache>
                <c:formatCode>0</c:formatCode>
                <c:ptCount val="4"/>
                <c:pt idx="0">
                  <c:v>60.597721058575637</c:v>
                </c:pt>
                <c:pt idx="1">
                  <c:v>93.248817747431332</c:v>
                </c:pt>
                <c:pt idx="2">
                  <c:v>118.91165924807069</c:v>
                </c:pt>
                <c:pt idx="3">
                  <c:v>142.15566579813012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082240"/>
        <c:axId val="101084160"/>
        <c:axId val="101061504"/>
      </c:bar3DChart>
      <c:catAx>
        <c:axId val="101082240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40000"/>
                  <a:lumOff val="60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650" b="0"/>
                </a:pPr>
                <a:r>
                  <a:rPr lang="en-GB" sz="140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LDL</a:t>
                </a:r>
                <a:r>
                  <a:rPr lang="en-GB" sz="1400" b="0" baseline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cholesterol reduction (mmol/L) with statin treatment</a:t>
                </a:r>
                <a:endParaRPr lang="en-GB" sz="14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11432546142216084"/>
              <c:y val="0.936431481773343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/>
            </a:pPr>
            <a:endParaRPr lang="en-US"/>
          </a:p>
        </c:txPr>
        <c:crossAx val="101084160"/>
        <c:crosses val="autoZero"/>
        <c:auto val="1"/>
        <c:lblAlgn val="ctr"/>
        <c:lblOffset val="100"/>
        <c:noMultiLvlLbl val="0"/>
      </c:catAx>
      <c:valAx>
        <c:axId val="101084160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1082240"/>
        <c:crosses val="autoZero"/>
        <c:crossBetween val="between"/>
      </c:valAx>
      <c:serAx>
        <c:axId val="101061504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40000"/>
                  <a:lumOff val="60000"/>
                </a:schemeClr>
              </a:solidFill>
            </a:ln>
          </c:spPr>
        </c:majorGridlines>
        <c:title>
          <c:tx>
            <c:rich>
              <a:bodyPr rot="-3720000" vert="horz"/>
              <a:lstStyle/>
              <a:p>
                <a:pPr>
                  <a:defRPr sz="1650" b="0"/>
                </a:pPr>
                <a:r>
                  <a:rPr lang="en-GB" sz="140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5-year risk of major vascular event</a:t>
                </a:r>
                <a:endParaRPr lang="en-GB" sz="14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84314894963361564"/>
              <c:y val="0.62726363526342688"/>
            </c:manualLayout>
          </c:layout>
          <c:overlay val="0"/>
        </c:title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108416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solidFill>
          <a:schemeClr val="bg1">
            <a:lumMod val="85000"/>
            <a:alpha val="28000"/>
          </a:schemeClr>
        </a:solidFill>
      </c:spPr>
    </c:sideWall>
    <c:backWall>
      <c:thickness val="0"/>
      <c:spPr>
        <a:solidFill>
          <a:schemeClr val="bg1">
            <a:lumMod val="85000"/>
            <a:alpha val="28000"/>
          </a:schemeClr>
        </a:solidFill>
      </c:spPr>
    </c:backWall>
    <c:plotArea>
      <c:layout>
        <c:manualLayout>
          <c:layoutTarget val="inner"/>
          <c:xMode val="edge"/>
          <c:yMode val="edge"/>
          <c:x val="8.2592674887975379E-2"/>
          <c:y val="3.7596007850979642E-2"/>
          <c:w val="0.75521270583461741"/>
          <c:h val="0.861117143587123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[ActuarialSurvJan2012.xlsx]BarsActSurvOverallEffMVE!$I$3</c:f>
              <c:strCache>
                <c:ptCount val="1"/>
                <c:pt idx="0">
                  <c:v>&lt;5%</c:v>
                </c:pt>
              </c:strCache>
            </c:strRef>
          </c:tx>
          <c:spPr>
            <a:solidFill>
              <a:srgbClr val="FCFBF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6.1345840800297547E-3"/>
                  <c:y val="-8.53884839846166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672920400148834E-3"/>
                  <c:y val="-1.494298469730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672920400148834E-3"/>
                  <c:y val="-8.53884839846166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336460200074387E-3"/>
                  <c:y val="-1.2808272597692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[ActuarialSurvJan2012.xlsx]BarsActSurvOverallEffMVE!$H$4:$H$7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[ActuarialSurvJan2012.xlsx]BarsActSurvOverallEffMVE!$I$4:$I$7</c:f>
              <c:numCache>
                <c:formatCode>0.0</c:formatCode>
                <c:ptCount val="4"/>
                <c:pt idx="0">
                  <c:v>1.2047533541654776</c:v>
                </c:pt>
                <c:pt idx="1">
                  <c:v>1.732745257050583</c:v>
                </c:pt>
                <c:pt idx="2">
                  <c:v>2.21814788065966</c:v>
                </c:pt>
                <c:pt idx="3">
                  <c:v>2.6638601085906544</c:v>
                </c:pt>
              </c:numCache>
            </c:numRef>
          </c:val>
        </c:ser>
        <c:ser>
          <c:idx val="1"/>
          <c:order val="1"/>
          <c:tx>
            <c:strRef>
              <c:f>[ActuarialSurvJan2012.xlsx]BarsActSurvOverallEffMVE!$J$3</c:f>
              <c:strCache>
                <c:ptCount val="1"/>
                <c:pt idx="0">
                  <c:v>≥5%,&lt;10%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1.2269168160059509E-2"/>
                  <c:y val="-6.4041362988462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345840800297547E-3"/>
                  <c:y val="-6.40413629884616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018761200446334E-3"/>
                  <c:y val="-1.0673728585643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672920400148774E-3"/>
                  <c:y val="-6.4041362988462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[ActuarialSurvJan2012.xlsx]BarsActSurvOverallEffMVE!$H$4:$H$7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[ActuarialSurvJan2012.xlsx]BarsActSurvOverallEffMVE!$J$4:$J$7</c:f>
              <c:numCache>
                <c:formatCode>0</c:formatCode>
                <c:ptCount val="4"/>
                <c:pt idx="0">
                  <c:v>3.6672933010959419</c:v>
                </c:pt>
                <c:pt idx="1">
                  <c:v>5.2928867558652559</c:v>
                </c:pt>
                <c:pt idx="2">
                  <c:v>6.7761586724969245</c:v>
                </c:pt>
                <c:pt idx="3">
                  <c:v>8.1382836982433204</c:v>
                </c:pt>
              </c:numCache>
            </c:numRef>
          </c:val>
        </c:ser>
        <c:ser>
          <c:idx val="2"/>
          <c:order val="2"/>
          <c:tx>
            <c:strRef>
              <c:f>[ActuarialSurvJan2012.xlsx]BarsActSurvOverallEffMVE!$K$3</c:f>
              <c:strCache>
                <c:ptCount val="1"/>
                <c:pt idx="0">
                  <c:v>≥10%,&lt;20%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3.0672920400148774E-3"/>
                  <c:y val="5.1233090390769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5.1232922303203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672920400148774E-3"/>
                  <c:y val="5.3367802490385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36460200074387E-3"/>
                  <c:y val="5.7637226689616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[ActuarialSurvJan2012.xlsx]BarsActSurvOverallEffMVE!$H$4:$H$7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[ActuarialSurvJan2012.xlsx]BarsActSurvOverallEffMVE!$K$4:$K$7</c:f>
              <c:numCache>
                <c:formatCode>0</c:formatCode>
                <c:ptCount val="4"/>
                <c:pt idx="0">
                  <c:v>7.6898407254353263</c:v>
                </c:pt>
                <c:pt idx="1">
                  <c:v>11.177025125287399</c:v>
                </c:pt>
                <c:pt idx="2">
                  <c:v>14.322892329642791</c:v>
                </c:pt>
                <c:pt idx="3">
                  <c:v>17.217247605880836</c:v>
                </c:pt>
              </c:numCache>
            </c:numRef>
          </c:val>
        </c:ser>
        <c:ser>
          <c:idx val="3"/>
          <c:order val="3"/>
          <c:tx>
            <c:strRef>
              <c:f>[ActuarialSurvJan2012.xlsx]BarsActSurvOverallEffMVE!$L$3</c:f>
              <c:strCache>
                <c:ptCount val="1"/>
                <c:pt idx="0">
                  <c:v>≥20%,&lt;30%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7.668230100037193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6009380600223167E-3"/>
                  <c:y val="-2.1348801871823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[ActuarialSurvJan2012.xlsx]BarsActSurvOverallEffMVE!$H$4:$H$7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[ActuarialSurvJan2012.xlsx]BarsActSurvOverallEffMVE!$L$4:$L$7</c:f>
              <c:numCache>
                <c:formatCode>0</c:formatCode>
                <c:ptCount val="4"/>
                <c:pt idx="0">
                  <c:v>10.948195266719862</c:v>
                </c:pt>
                <c:pt idx="1">
                  <c:v>16.019163696204707</c:v>
                </c:pt>
                <c:pt idx="2">
                  <c:v>20.550277726387403</c:v>
                </c:pt>
                <c:pt idx="3">
                  <c:v>24.728366328608086</c:v>
                </c:pt>
              </c:numCache>
            </c:numRef>
          </c:val>
        </c:ser>
        <c:ser>
          <c:idx val="4"/>
          <c:order val="4"/>
          <c:tx>
            <c:strRef>
              <c:f>[ActuarialSurvJan2012.xlsx]BarsActSurvOverallEffMVE!$M$3</c:f>
              <c:strCache>
                <c:ptCount val="1"/>
                <c:pt idx="0">
                  <c:v>≥30%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[ActuarialSurvJan2012.xlsx]BarsActSurvOverallEffMVE!$H$4:$H$7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</c:numCache>
            </c:numRef>
          </c:cat>
          <c:val>
            <c:numRef>
              <c:f>[ActuarialSurvJan2012.xlsx]BarsActSurvOverallEffMVE!$M$4:$M$7</c:f>
              <c:numCache>
                <c:formatCode>0</c:formatCode>
                <c:ptCount val="4"/>
                <c:pt idx="0">
                  <c:v>19.964147328939365</c:v>
                </c:pt>
                <c:pt idx="1">
                  <c:v>29.740071742334511</c:v>
                </c:pt>
                <c:pt idx="2">
                  <c:v>38.203678859668358</c:v>
                </c:pt>
                <c:pt idx="3">
                  <c:v>46.026834659913639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2054528"/>
        <c:axId val="102073088"/>
        <c:axId val="102047744"/>
      </c:bar3DChart>
      <c:catAx>
        <c:axId val="102054528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40000"/>
                  <a:lumOff val="60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650" b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GB" sz="165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LDL cholesterol</a:t>
                </a:r>
                <a:r>
                  <a:rPr lang="en-GB" sz="1650" b="0" baseline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reduction (mmol/L) with statin treatment</a:t>
                </a:r>
                <a:endParaRPr lang="en-GB" sz="165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1127918154021534"/>
              <c:y val="0.942416057069090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2073088"/>
        <c:crosses val="autoZero"/>
        <c:auto val="1"/>
        <c:lblAlgn val="ctr"/>
        <c:lblOffset val="100"/>
        <c:noMultiLvlLbl val="0"/>
      </c:catAx>
      <c:valAx>
        <c:axId val="10207308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2054528"/>
        <c:crosses val="autoZero"/>
        <c:crossBetween val="between"/>
      </c:valAx>
      <c:serAx>
        <c:axId val="102047744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40000"/>
                  <a:lumOff val="60000"/>
                </a:schemeClr>
              </a:solidFill>
            </a:ln>
          </c:spPr>
        </c:majorGridlines>
        <c:title>
          <c:tx>
            <c:rich>
              <a:bodyPr rot="-3720000" vert="horz"/>
              <a:lstStyle/>
              <a:p>
                <a:pPr>
                  <a:defRPr sz="1650" b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GB" sz="165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5-year risk of major vascular event</a:t>
                </a:r>
                <a:endParaRPr lang="en-GB" sz="165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83330571965433786"/>
              <c:y val="0.66741857838259422"/>
            </c:manualLayout>
          </c:layout>
          <c:overlay val="0"/>
        </c:title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2073088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90861F-3142-4B70-935F-ED432318586F}" type="datetimeFigureOut">
              <a:rPr lang="en-GB"/>
              <a:pPr>
                <a:defRPr/>
              </a:pPr>
              <a:t>15/12/2015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15C6B6-6AF2-4F14-BE7E-FA7B008B2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049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8AEB5-450A-4899-80F0-71E6E1ED39E4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B673F-0929-481F-A71F-DE43A8D58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54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B673F-0929-481F-A71F-DE43A8D58F5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738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B673F-0929-481F-A71F-DE43A8D58F5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84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144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755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99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720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802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606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07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34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theme" Target="../theme/theme5.xml"/><Relationship Id="rId5" Type="http://schemas.openxmlformats.org/officeDocument/2006/relationships/image" Target="../media/image2.jpg"/><Relationship Id="rId4" Type="http://schemas.openxmlformats.org/officeDocument/2006/relationships/image" Target="../media/image6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image" Target="../media/image2.jpg"/><Relationship Id="rId4" Type="http://schemas.openxmlformats.org/officeDocument/2006/relationships/image" Target="../media/image8.jpeg"/><Relationship Id="rId9" Type="http://schemas.openxmlformats.org/officeDocument/2006/relationships/image" Target="../media/image12.jpeg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25"/>
          <a:stretch/>
        </p:blipFill>
        <p:spPr>
          <a:xfrm>
            <a:off x="31640" y="3435669"/>
            <a:ext cx="9436904" cy="342233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748" y="116632"/>
            <a:ext cx="3058404" cy="7200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4" r:id="rId2"/>
    <p:sldLayoutId id="2147483667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493325"/>
            <a:ext cx="1758312" cy="2606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60648"/>
            <a:ext cx="2752564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8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2407920" cy="5669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en/e/e2/UK_Medical_Research_Council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44824"/>
            <a:ext cx="3376613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8" descr="http://www.kcl.ac.uk/ImportedImages/Schools/Medicine/Research/Divisions/Cardio/Logos/BHFLogo250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905149"/>
            <a:ext cx="2101850" cy="273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0" descr="http://kawamura.chem.ox.ac.uk/img/CRUK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6992"/>
            <a:ext cx="3521075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9"/>
          <p:cNvSpPr txBox="1">
            <a:spLocks noChangeArrowheads="1"/>
          </p:cNvSpPr>
          <p:nvPr/>
        </p:nvSpPr>
        <p:spPr bwMode="auto">
          <a:xfrm>
            <a:off x="2988071" y="1157288"/>
            <a:ext cx="50403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iquam" pitchFamily="2" charset="0"/>
                <a:cs typeface="Arial" pitchFamily="34" charset="0"/>
              </a:rPr>
              <a:t>Thank you to our funders: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13" y="5949280"/>
            <a:ext cx="3670083" cy="86409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179512" y="6237312"/>
            <a:ext cx="4932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iquam" panose="02000506000000020004" pitchFamily="2" charset="0"/>
                <a:cs typeface="Arial" panose="020B0604020202020204" pitchFamily="34" charset="0"/>
              </a:rPr>
              <a:t>www.cttcollaboration.org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liquam" panose="02000506000000020004" pitchFamily="2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en/e/e2/UK_Medical_Research_Council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320" y="2073275"/>
            <a:ext cx="2376562" cy="105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8" descr="http://www.kcl.ac.uk/ImportedImages/Schools/Medicine/Research/Divisions/Cardio/Logos/BHFLogo250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313" y="2073275"/>
            <a:ext cx="1001704" cy="130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" descr="http://kawamura.chem.ox.ac.uk/img/CRUK_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050201"/>
            <a:ext cx="2828830" cy="132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9"/>
          <p:cNvSpPr txBox="1">
            <a:spLocks noChangeArrowheads="1"/>
          </p:cNvSpPr>
          <p:nvPr/>
        </p:nvSpPr>
        <p:spPr bwMode="auto">
          <a:xfrm>
            <a:off x="3131840" y="1341438"/>
            <a:ext cx="5040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to our funders:</a:t>
            </a:r>
          </a:p>
        </p:txBody>
      </p:sp>
      <p:pic>
        <p:nvPicPr>
          <p:cNvPr id="5126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237288"/>
            <a:ext cx="244792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https://encrypted-tbn3.gstatic.com/images?q=tbn:ANd9GcSUVPrhu8CMDRUDQ-JISZtxP32JMLCnx4piZ5PRQbOv_0N7fmrnino8LaGPQ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32634"/>
            <a:ext cx="16287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11" descr="data:image/png;base64,iVBORw0KGgoAAAANSUhEUgAAAQEAAADECAMAAACoYGR8AAAAhFBMVEX///8AAADg4OCwsLD5+fn8/Pzc3NzS0tLy8vJeXl7v7+/39/fr6+u4uLiampqLi4ujo6PU1NSRkZGFhYXCwsLk5OTLy8uqqqrExMQmJiZXV1dlZWV9fX1zc3NRUVGYmJhDQ0Nvb280NDQYGBgwMDBKSkpAQEAgICA6OjoQEBAdHR0UFBTmw7GZAAAcRElEQVR4nO19iWKrOs+tzTwZjBnDkIQEMrTv/35XksnQNm13z/27m+4v65ydEsJgLyRZlmXD2AMPPPDAAw888MADDzzwwAM/jDT46RL8NNr4p0vwk0hl4fEtc1T00yX5MSz4yOF//6fL8XNwOcH76XL8HEwi4Kn+6XL8FIKGz+isny7L34LrwIcp529BbbZY/16U4U+W6m9C8sEOeH/ZIfiRc+PnCvTX4XB+8PmVB2DywuXpzxXo74OkPrt8l9AMuOX1EdZyIf52qf4mwgMZvg+O8OH3f5oCEgLu0nbciarrpMg6Vdn652LEn/9lD8l70s1fhdtHLryRZ17Gm7zQv9uFY/7bDEQnDwC/BAUg0v8uh4C17N87/R8AMbDdHD7Q9E5LyL+KAhn40P0BEeDO3yrOD0Be7OA7AFO4+Ful+QmQDZAfHJC89Bf+Oei+IJr6YpWUNw5I+ftKYN064V4R3bbm9pYY2EYC/R6+LAFueYbrsgl2N+9c1PtN2uHd9vWTU1s4xEL0clUBlIQPGeNmsl7xDzzCkOfG7+lC3GQgPRHAK3jeadqlqZv2NWyasQsQydOHEaOFSoZvLPP/IQLu7W7p8v7MQGn0ps8PoolNYZpdBh+mObGMdOPd60owkcW7v94VyiApV2/2+qf6P7W1k7PVqmfKM5RgdVq7togydIZAQ16fdxpQkMLl4nfEFMOxzOyMyZehr+4sAVLmjmCrbQsMJCJhtZvD3mBmYAfHFlXv+4PQrlOPERTFGJgNh/2S8RXTNSuXLV5I7IUAbsQ5yEDMgYGgfpLAQIjCPzPAM3M3H3jscCBhxIgKOhH12rN/pkJfRfHcDaZrXEe/bP9CAPdXudGuGj7GU8CclNXJcWzGY3fN0glZyJ6waT2CaFjdR4GFu4LJTXzoVxI7vKxXaeyz1oi7dcDcmtUlV2rVJ9oSvsJYdMhAvLDZmrNfMbjkVAVQULPtlfP7+uEqBR3EzfqZezErVVnxOE/GzOxvMAB0gYMgKp8pXmTmz9XrzxElfGlFKZtY7sXaka2uK7QKMr40ZAGfRRdJFhWlrJ/5WHY3ZQA6SmD+E6CzAmJ/hQwws15O8CdmrSPIGDovKpSibyhPlrAQTJQphg0ssITTTQp2Ngs6L2MGf9vE3iVUXYt4JaCSB5ea7+a6OnuGfWT4caUGpsIWrEWdylFxI2N9ur1JQcs8kBnmV6wLovtvDwUUufNTs5BxbGEoIH1RG2zaJF8Jpp58lhSpsCxRFzYLow5afvcmA7zUfnYVZZG6f1NQFKVTxmkLTaDpox2IX1QGNVnyspVJl8llsoqhFehX0BbEE+sd4u8tJlb0dp0q2+U/Xb0/QzBUPTMT5mTHIWIvLDyFgcEjkvgoRUI+bqm7URkywJybtiDxWeDztvw9MQIvYk68qktm+N3uuipky+J4BWLgOLsEJMJSZp22nad60VJ/yrwpBIASrMevgh96GO96KddgBrwM+gU9lzwbOzBrYlpNCW/iuCMZsBULTAdPGl6Lzm9DtYbaHcE7PF4zAMJf72VukGps+9IFVXHFyHdxq7Ug0r2/A+dOeGkZxh+uzJcQzB2ibm+LBcr1Cwbge7apciM+wO4hE3zKpzzFJkB21As0OJ2/xGBZCT1pYTh10v0a9UcYc3/g9PclA6D4fVZLe0BP2ZDoLh8zp08bnjasCVnl0GkB514YH39n3Njez0rbzV3ZawKgjYRKRg3rczY2bEXjB0olphkkMlwzb+WkskA/+uAfld3xa9sHfeOov/txZWkUgrusKlNS5zCtT52CxZEMYTUENuv7aIVWUHlrfkxy8JuKQaSN8NAIZIZdbuDYXiUjl2cXMGgau+BLZrF7TrmxHBEdakeycosx37Ltq3J2iBR0bqFVW5tFUzJ76FnUSugXsNACr5hlGQsm6P3YScfcZr/hmRs4pQB/erduK2wkHT5Z7GnB8gXjd2wV8pF1hawUbNqBaKTNDKY9nIbMe8vK9ZICJ+UhZ7JttEfUge+oltTvc4ZD5rD2YPFAptAhThXbJ8my7yaodt8akhmBc8+ZZxbLigp6L6WpElDhMOKNe2oFFzQUYO52A9U7ARmIexDy1Bcsm8jdL/qdsLEnUTqGp0roLrNiSkHqPTfOwL1iDvQn77eDSIZP9Ju1x9zWpkGxqWodgxgIaNjYY54wwEug4fH+IFnQrroE7MIeSQm7g5bvaclaYwSD2B+ZV8pG9eBfOWWWMrHm6xic6FreXwJavR+XoNLLtrLcOvQ9id1C6ADJQVsBbNwP4BAP1cjsbILqPadyclhusPyQY0zR5ElUYmZhfh45bDBwHJJ6iDJXFivF0MagMmPy4fjrTyCCOkjdeK94VLkt1DmeeD1HRwIaMqNm0kLr7mwqBk1GNCVu2vIwAC3xl0m8RM8ovPjAo95aguBHmwgEZNmzwnxm4DVFH6ch/H3kUFaFFhB0N2Ylymi26GW8P1kBtpv7NzOGJUZ/9/Vi7XBoBeM9GQLbKc3pnGAg5lHUkjhZ5zoHxTNZD5TcW8QsBc+9tAvHNX1Z55VUWeevT34QBrkDcoikVEk3NE1fWWphM8qmhOqDE0y1DguhOF/jZuBU7ZmzGhNraLAg8B0PlMSGs+6tRYDWDVX9Fkhj7eOrvSLzQeNrHBMWbEO+3xwpxXEzpTdP0mC9jgyFm7tLNvIOvgAfRtSpEMJcxYSk73slctgj8qpX8YzKjFXXs6WKKOSz85IEr1BLWcVZlsgVQcLXSiIwgqROSNphaDZ3mW2VD377GgOUdglo1lPTNgjf91tQgwUfLLCFpOeZswf5mfhaH3A5te9OUHKGqPMa4N6ZGfwcZbfY0ZCXUed5XrseCxUmVWMvKDCXKUuO9asxwbT8x1LKoP/7vOo2majHNR+f9olXc+goQ2dRiYGJJztvMX9iv+sqbC6h09jesfv/JVipAw96qFm3SfCpJk4Hf/JskS2kx6u4lH7N1tPUOWHQy445Ztt0pRF5OHBsOW55/wMEN5FP2JGvMy9iAzaHnmoEiblpGDWzRs4dwdcsGbolmMOUryzWLGJmujieYJXZpis7i2KM6peMmJ8gTrOmJEZDHCGgKfQcxdt54NteMXCeVYdzTSUww5fTMjH4Edw9wSZThMn8yKunXRI4qQ6kR677e3g4JBgNBjmvsL/fuqJgQd8VxcxM7UTg0HQ0zWTqoU2UjMulBz41qEosZR2cmjnhlQOGTnldNGAUkIEYXc17TqOJo6cCuoI5hjOwik5Sm1buxhjR6GbfxrQKaMpd3VHwoA/RBHxjsdUBf1wYWcJOc3AK2GUsGtf1BlXp6CkmWYk7Tiez10YeHUvXZ6Gf6oSoIF5sexoHOc4BPxnaT6UeRMD+IfP5inJNVtssATswKHb2/qYMr6kGkeqhMugqVyLiUkXj3XoDz8EGaqWqPHbqqsxlNiSxxbDHGIF/a+BcO+GxBB360NBB9eIUDi6EANuvHJASONw0C/CxYbej2pWa0AoUgxubohnYyirv1iiUzBRxkwee4qaZG57DPR7k2CgYS5atfD9h5ev5pQN/lSKYRMz13bwxGXU1OyUmq1ad6bJ0YmAlRmd5b6GBK1gNX4CE+m6c42MyHMvQQfOQ5WrIst6IDp18IcPq+PIS6VGyJoSmo9FRoDTOcnzmQR6bechqMJvR3SoBi3w/RhGvrIHsWV+7E+t0eVW9EFljqzFf6zGRtM6xg7QZ6zmyjrD6tVyWg3HI4liPDIRDH+iY0daFZiQY+PrvVuq/YXi+bMdg6eAZytWu3WUG6nZRZbtxmckKeozwnymz5e7QxyKwwVGw7erY79drYz2nJp9FXnAHVShN7j+HAhzC2a0pB9Bmr8PBAwO8wFwOKh6a1nS9qLRBAJQztCaOI+XMMJU/DYl0izBpRMwPT/oSUcy6uR3Jfs/46UlPO+zFS1tIEYA0G1mXZXHpWcx0Mk84RbUD5ehwoFCCaIgxYEaZyqwb1mtfUcgA4Mi0PEVOf92aJdnCiYyzD0cz7G3wFXqWGuNBFTj8w/qW16wwx5zF6BTxhNm6uh14iWvO17HDrfG9SRf3DlBkFa9AyGXv926GD7DNmVyy0AzybmQ1j9jUldyF7uKStfDQLWgaEx0bRD6CsmQqc4R7b1HRr2AlvBAcHKUUpYj7HDxm8I2rugTfOPUix/GiyGF5n3ITulU8NARVN5oj5gV0MkcmfjEDG+wdkkqjLyTMQ8/WiWkUuVz5E67Csj3yxbZJpDBqAY0CS8oJPaEyQctQm+W9RYS/DgmCrfCB1tCs9cxdp55IhjarHS/vm+Y5TZ8GPki3GoYhKWvgqfKh8fQF9qrBjFS/Jp/8HeT7eh4GC/YidV2x2jVq9oB8aBF4yPihCGgOgZeu2nEalKn6hW4JLGtw7jIq/FVYNH8sjKFjYF6mYKWTw+Jtc6Am82ztPVcIMUcIBfcSq9z87eJ+B8Stvgy0/P0RR9VGV/q3hsQdIG4lfsecgk9x0561zcSzA2Vctrd+H8H9LX6bE/QFGH634WJnsgNf+H3y9oDw90yv/DIc6AxtWlW3nfTBXz60STVt7i8l4tvgLCpB/pGxzBu0gP4CWrxikyWvh43+VQS9zEm7/Q4axFiq5NlHJ2glzeVvb/y/hrjPobMfxzITK0qQ8xz1P7VGm0WJIZbuSYtfEPV44IEHHnjggQceeOB/Ef8xnc8uoiDCiIhr/skYr12alYm9gjtMCvhsFd13EnrCTqcSl38yTzIaOPeT5MAz8Rcypb+YgiQ+mevnvDsTdkFrLMb88wXJBa4zQheDc75fBr448jp9vJSivXh3LU3NQPT5dMlcT8HUl/t+BrKvTd0vOecfvVzBf3810cW8zuZnZgCnHJxJcr6dAcmfPz/oCrSsLm6Epeu6no2fUKVQ9qvItK0G9Dd1PdwbMCcT0NPPs06R9SQGnDLV6ZDpqsswASCFQwtWZ+qcN4QG45I77JMdcJM+hgPwuq7LrNItC7wnnlTATsxT7AKDttwsAUtFRWBBnElgUGSJlqk0w8mp599wuAK08ui4fx56L3ZYPjzTjqmgFc13sEYuYn4MaRLhkTsoxwJT44KS93mvZ1MQA5gGCQyGy42QnC9t5jxx3rf8Ivi0cu/lwdPWwH13DbKHaxAcU2YL7ocu3zlLXrPI5/yA+bhtsON8TSv8OMzCuRg0ebcJDqerZ1zWfGfbuBwgzXnN9MqAR/7nkZjeRBnVA9n6UXFcRkZhYCeFu6h55WkoULeAO6d4TPhMc6q0FgAvW7QmPa3HJPXqhJItaeIZwjlJ2QUZUuLgvKSMZqbBXe0Il3ZPsWZA9+Q3OAelIhXt9bq+sH2IaBJPjou+KLzTEiWsZx7+5pV0n5p/SQtCaJuWVOcTAzZ903foDaxOPzPAQ1vlaNWZtaczNAM1MoBnFciAOk02k+fhkfQNA4VepRV3F3qKjehQHclkxGQ4FSuTAEVkpGWOJoy20U2XxLLCYkV0OxDdwCMxwQsaePZXGFjpCYI6M/SKARS9CeXsigEyZt4GilgcXzMAz3LNzk8GT5HnFQgvDHieBQitSs+yovu1xNchso98EYYR8nZpOkw6sCIeLKofMmASAwP+GtuovGWozyA2v8aARfq5nu94xQCtN4zTo64YOKmW1x2e3zAAqDbjTQaMMwM1rUixLDM9JZHjNXGybuQ0dFTTNG2bYR324YmBHTGwuMUAfIxN4w9+6pEIagX+GgMmP4wj2ZXkJQPzu1eKawbmFQFWvLcWbxkoNzzobzJAGjT7TBOR0V0xgL+qpCYG5uPzeSLeZwxk59XxLwx8VQZGg9k2o3VA7BcMWCxsTqb1pQw0YLne2gEsq3GxAy8ZqPiZPp/utDozkM/J13qOpfs1BuLzcf+ZgXwuo7be+gJalJICHzbU5DUDFYqL/YYBj57gOwygmjXXDDhUMVReEHb7STtW42w6qz9moNSKykrSgis78CqB9wMs5rQNbGIWtp42r92XGAuDk/0SUrjwrAUg6Ecx4DEGHm/OrSEWJkGHovN06ZCBS7bE4SRBrZY2H/kyZuOq+HOoueWJ5bX5SwbWJwZsbe+bEwM9FpAfS1Ye2MUSpqS/rPyjFY0CcEuoe+uR3Rss8il6MgqSL42aH2xtElfUplOiYE4WEjUkx329ZSFlKT4g3qF/04U7ajjx85IToHBKWRCJhW52wg1X1jA3l9HsMuvlLWNm4xVptg16pHARn2Q8J0Elg2l5IFXPhbaxWHdBv+ERsU2G/f2FcK8hKrOS6N7mEhfRrQQz2xY+TFMWeV75jcIqFyormVXpA/DgTnrMS7LUxrOqusafZFhkCXmyJstxR57i55VjFlXDcjH5Sa1ZseHy7ek5ZbP/LIa2BzWkU3GCIitxSxh0qQhvJwMqSFrPVw+StlUeC6goBe6TYNlkV91fDOKBBx544IEHHnjggbuDfu/av46bScwzCuN/Ab/kTSAPPPDAAw888MAdIiyiKPJOW8WNrB/x+fwIGy8yb159Xm/cLwoagcfB5EJxnryYBWfjN8U/H523cBFGvZnTYGHlODT4391gDxMG1rjh6WVO//CdZu7yT6PiXwYWdUFDl+pVhpDCAPegRxk/wfE8DGgv5hc6QOWebh4bzaMrPdBjj3z7h7lgxbe974BGRYjd6mWGkUPJMMVm+QdFfDozgOkgdB1FI1M3MDOQ4+XtzR0wIDocpcHHPzPgndbpf7mSeHBd0pO2hIEe+L7BQHJiIDwdbAVkZjQDNemeRQx4L8yPd3Uja94GhYy+j4GMllsVMwPm8sAPOl2GH6bMXDZLWpFv2hwaHGeH71W94Tu0fGm74/vMvs3ALAN2tlsuHTq44SMuY0QMoO5NjWAbvi/a4+JsaiwF98fjq3bwHbU/0oi5ueGH+htlQOf+OMRAB0/GROOHr23NqhoHT2PkY8Rh95rGmPe+oiHwnKvT27xfMiAvDNhrXrAFpQspFORhZiCfwFzkBmrBXh4ub8LdcwtHDiMaNn5WPl0sht+L7XcyQA98iwxQGbXGJVoLVlgGj9Rk4NtwHiV+4kePzJ8FdbdeM7Duh6HfEQMKTUwGLIG0WGAln6xZC3wavActgMrH51eCmyiMMTU/PmXvYeQjIuLSb2WAFhJugQFrAYV1yDLODChkwKRUgQxzICSSgQa/oGwo+/kGA5nhOEWPDMAzxjVL+RGE68lmW0yYOTNQajsQYpXnTLR0voWcDzCQgYq+f6MdIE1Dazii9EaWWrxhQKtChgW9YoBFrMKcmTcMnLUAi/00TbvNASpui/F4iwHvigEWelG7eMVAQlbqO9sCKji+YQNLXvGueJ+B5AUD7uYQ7W8wcG4Lzm0/o4ODxacMgHNVm68Y6P4KA5Q8IbGWS/aWAUW16lEzrxgA6xFaW2Jge7stwHyVrW4vc8yO+JQBuHA8S/2FAX33b2cAU2Mk6iG+cRCLSFpvaUvoUBEHtNFXDGAKDyac2h+0hkvtISbhnh8wiWhvX1tCy37FwIqSel4xoNtB49sYME/XlXBfzBBCK74WWNXEXWkZgMffYopUQmk+Hb3mOcJcGkyH5aK48oqtk1ecUdYZepxJOpiY/dQCHccKU2Un+rkSAjOWri0hiNk4wBWy+syAT68ISL0d5h9/Q/2xP9TPCS5tTOaAcoNMZk3UbkPJcQnSlmc9Vt1A05dih4be3rSM4KOl7KKe3DeTBifi1KVl6gcikurX4RKmmHhWYF5vzKIFUokndgbwedS5dZgrhAvecQMb6HVEL39gBWZrw46Ferce/zewMOROrolD7mxxnbQeCfHGgac3U372esqwzulEcnavXeubi1La0enjBcrctv/hBUweeOCBBx544IHvh5c6hmGcHBfMp3Bezb+2UthpYYzqttcV4gXOxzp0Bcf4/1lgL4CLvDk/zFWXmQEzvjA9PMWIvKOL/y48et/yWn/B2R30splrWJim71LH5CYFtuQXx99Bx7fP8N1U/91NC1v+ZnqrfOZrKTLebr7wtheO3bWUX+JstyHG8yEK2XgbxR4odKveYQBvtD1vG3qYA6OL/z11RZynDZ3QzKGVsPnK6y6JATz3Ewbi7YnyvdRRnVfQDFhJ8s441zUDWHXUqenj9KWPUb5moD1PV7a/wkA6YL/O/5SBSs2lFok4MRC6J9PgFDMDl+uevhip1tZbDKh5Bilz5qM9N5xHEtJTeYr0Stt1V8ugJV2JgTA9E57y88RdFud0sdsCdjIStntV588ZkB7XgYsxMGcGOp7op1A+Qze4RQbEfkuCaOK7uTGEL/fDkS/Ddxjw9ViTsZnaOZzULtZ4yZx3h010Or+xmd0enzfY+S+Ys1ge8L7IQMwvvC/1zFRCGDCr5f1iTJndHJ/XTBy3uLop3x7LwzxrWOEModTu+Jb/GQP4kEebOQ2bGRg49t0Tij4pCgOkZAljJKDD52uwDGjQoeo3DHjaptZ0Pk5EK5iLwYy2RRX3mYd3y+AeNK8UJ06NGFRI4SueH1MsRtXnFS2855eWceIrtDcOBuo3FE8R9FbZsaRYHeyoUG88pk305wzE82S1vp4ZKPExOhigGeiB+sRATHOfMDwmMELD+Z7Nt3jNgCnwNY+Cbj7gB5EmmDfgG/8EniAsIv08dUwxlUCpewwe9liAlqbwhedrXhlhE29vjUBlSKqmw8UUNqrnQF6EO50vMICTsib7wGYGBn50glJXEy8xXBgQ9GglzSvv6EnfYEAegR4yJ1Byz+uhmnjhntlYNxNnR3d0vkETAu253bConnUSzZZwcRo8p+ltlwI3dDiY2sB6yYCD4jrgd9CUVcW+wgBNjpMnBuCUdhi63vHeMLDil7dyR61/m4HQ4Vo9DIzstX3X6YD7pqDJ40OLb3XCNVn8EwN7PDU91/MVA8Hx+nWh9uHEgHGLgQYZms3mFxigN5V7Jwaa0/zA4A0DyWWhjhgE7jYDARKFpXIuIwK4hAJfY2SwenG+ZoDsnHu2d68YoFUBLgxsrhnY3GQg/zoDSje4moF2Tg2x3mqBOT8vjNwe3rMDgZ5XHdEEUH2hwqLBt6ien6YFzc2avWQgOHtRrxlAO3VyA2jaZUE8BNoOqFcMdOfQ+Z8yIPXdizMD8LmAe8e0/EJJVsKdGQj02EmElmz3nh0IdG0mCmXjWxp6cDrI04tQr/AdYLGHEhG9YADvg0WXFwZOTslwVgNvxOI5LFxoS7ghd+nEQI0MzHy55Z8ykFFDM8wNKdlf8JP3Et9N52AYGxOBklO/AOXb77YRPt4tSucq8K5lFG9vzFwm9K2VC5wC7AIra31+thqt6HS+QnumU2rQ8Tkko0BrAYV65pcVoqCZ8yO6bK5bQ4d+BM4kBtVNag1TLQM0ztn3GxLhQI8ofFB/I9tsOmQMn8xqt17vfJN5Pp8zhGoc6+wXvnLyw3o95ejIwF2gMPHiIOFjFN6wW+8y3W4Fclqv10sJEtTt1puO5XA++C7MmQ7LJ3rfDfrgy4DOB8O6GHPWw/kdybuLo+o1M5ZQjFId1rv+HDR3WzjvifeB5qPfT8iOg8WrDutlKuHolk4Eecie0RKHUIRd78Xwi//1PkpkzPe2i4AFL/oD4dxztc4fH8Euivm4Yi5FWHxwfvF+UcPCOCf0ec4pQc+4mWnkGZ8MVDzwwAMPPPDAAw888MAD/+P4f5da1Mc6bxeFAAAAAElFTkSuQmCC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13" descr="data:image/png;base64,iVBORw0KGgoAAAANSUhEUgAAAQEAAADECAMAAACoYGR8AAAAhFBMVEX///8AAADg4OCwsLD5+fn8/Pzc3NzS0tLy8vJeXl7v7+/39/fr6+u4uLiampqLi4ujo6PU1NSRkZGFhYXCwsLk5OTLy8uqqqrExMQmJiZXV1dlZWV9fX1zc3NRUVGYmJhDQ0Nvb280NDQYGBgwMDBKSkpAQEAgICA6OjoQEBAdHR0UFBTmw7GZAAAcRElEQVR4nO19iWKrOs+tzTwZjBnDkIQEMrTv/35XksnQNm13z/27m+4v65ydEsJgLyRZlmXD2AMPPPDAAw888MADDzzwwAM/jDT46RL8NNr4p0vwk0hl4fEtc1T00yX5MSz4yOF//6fL8XNwOcH76XL8HEwi4Kn+6XL8FIKGz+isny7L34LrwIcp529BbbZY/16U4U+W6m9C8sEOeH/ZIfiRc+PnCvTX4XB+8PmVB2DywuXpzxXo74OkPrt8l9AMuOX1EdZyIf52qf4mwgMZvg+O8OH3f5oCEgLu0nbciarrpMg6Vdn652LEn/9lD8l70s1fhdtHLryRZ17Gm7zQv9uFY/7bDEQnDwC/BAUg0v8uh4C17N87/R8AMbDdHD7Q9E5LyL+KAhn40P0BEeDO3yrOD0Be7OA7AFO4+Ful+QmQDZAfHJC89Bf+Oei+IJr6YpWUNw5I+ftKYN064V4R3bbm9pYY2EYC/R6+LAFueYbrsgl2N+9c1PtN2uHd9vWTU1s4xEL0clUBlIQPGeNmsl7xDzzCkOfG7+lC3GQgPRHAK3jeadqlqZv2NWyasQsQydOHEaOFSoZvLPP/IQLu7W7p8v7MQGn0ps8PoolNYZpdBh+mObGMdOPd60owkcW7v94VyiApV2/2+qf6P7W1k7PVqmfKM5RgdVq7togydIZAQ16fdxpQkMLl4nfEFMOxzOyMyZehr+4sAVLmjmCrbQsMJCJhtZvD3mBmYAfHFlXv+4PQrlOPERTFGJgNh/2S8RXTNSuXLV5I7IUAbsQ5yEDMgYGgfpLAQIjCPzPAM3M3H3jscCBhxIgKOhH12rN/pkJfRfHcDaZrXEe/bP9CAPdXudGuGj7GU8CclNXJcWzGY3fN0glZyJ6waT2CaFjdR4GFu4LJTXzoVxI7vKxXaeyz1oi7dcDcmtUlV2rVJ9oSvsJYdMhAvLDZmrNfMbjkVAVQULPtlfP7+uEqBR3EzfqZezErVVnxOE/GzOxvMAB0gYMgKp8pXmTmz9XrzxElfGlFKZtY7sXaka2uK7QKMr40ZAGfRRdJFhWlrJ/5WHY3ZQA6SmD+E6CzAmJ/hQwws15O8CdmrSPIGDovKpSibyhPlrAQTJQphg0ssITTTQp2Ngs6L2MGf9vE3iVUXYt4JaCSB5ea7+a6OnuGfWT4caUGpsIWrEWdylFxI2N9ur1JQcs8kBnmV6wLovtvDwUUufNTs5BxbGEoIH1RG2zaJF8Jpp58lhSpsCxRFzYLow5afvcmA7zUfnYVZZG6f1NQFKVTxmkLTaDpox2IX1QGNVnyspVJl8llsoqhFehX0BbEE+sd4u8tJlb0dp0q2+U/Xb0/QzBUPTMT5mTHIWIvLDyFgcEjkvgoRUI+bqm7URkywJybtiDxWeDztvw9MQIvYk68qktm+N3uuipky+J4BWLgOLsEJMJSZp22nad60VJ/yrwpBIASrMevgh96GO96KddgBrwM+gU9lzwbOzBrYlpNCW/iuCMZsBULTAdPGl6Lzm9DtYbaHcE7PF4zAMJf72VukGps+9IFVXHFyHdxq7Ug0r2/A+dOeGkZxh+uzJcQzB2ibm+LBcr1Cwbge7apciM+wO4hE3zKpzzFJkB21As0OJ2/xGBZCT1pYTh10v0a9UcYc3/g9PclA6D4fVZLe0BP2ZDoLh8zp08bnjasCVnl0GkB514YH39n3Njez0rbzV3ZawKgjYRKRg3rczY2bEXjB0olphkkMlwzb+WkskA/+uAfld3xa9sHfeOov/txZWkUgrusKlNS5zCtT52CxZEMYTUENuv7aIVWUHlrfkxy8JuKQaSN8NAIZIZdbuDYXiUjl2cXMGgau+BLZrF7TrmxHBEdakeycosx37Ltq3J2iBR0bqFVW5tFUzJ76FnUSugXsNACr5hlGQsm6P3YScfcZr/hmRs4pQB/erduK2wkHT5Z7GnB8gXjd2wV8pF1hawUbNqBaKTNDKY9nIbMe8vK9ZICJ+UhZ7JttEfUge+oltTvc4ZD5rD2YPFAptAhThXbJ8my7yaodt8akhmBc8+ZZxbLigp6L6WpElDhMOKNe2oFFzQUYO52A9U7ARmIexDy1Bcsm8jdL/qdsLEnUTqGp0roLrNiSkHqPTfOwL1iDvQn77eDSIZP9Ju1x9zWpkGxqWodgxgIaNjYY54wwEug4fH+IFnQrroE7MIeSQm7g5bvaclaYwSD2B+ZV8pG9eBfOWWWMrHm6xic6FreXwJavR+XoNLLtrLcOvQ9id1C6ADJQVsBbNwP4BAP1cjsbILqPadyclhusPyQY0zR5ElUYmZhfh45bDBwHJJ6iDJXFivF0MagMmPy4fjrTyCCOkjdeK94VLkt1DmeeD1HRwIaMqNm0kLr7mwqBk1GNCVu2vIwAC3xl0m8RM8ovPjAo95aguBHmwgEZNmzwnxm4DVFH6ch/H3kUFaFFhB0N2Ylymi26GW8P1kBtpv7NzOGJUZ/9/Vi7XBoBeM9GQLbKc3pnGAg5lHUkjhZ5zoHxTNZD5TcW8QsBc+9tAvHNX1Z55VUWeevT34QBrkDcoikVEk3NE1fWWphM8qmhOqDE0y1DguhOF/jZuBU7ZmzGhNraLAg8B0PlMSGs+6tRYDWDVX9Fkhj7eOrvSLzQeNrHBMWbEO+3xwpxXEzpTdP0mC9jgyFm7tLNvIOvgAfRtSpEMJcxYSk73slctgj8qpX8YzKjFXXs6WKKOSz85IEr1BLWcVZlsgVQcLXSiIwgqROSNphaDZ3mW2VD377GgOUdglo1lPTNgjf91tQgwUfLLCFpOeZswf5mfhaH3A5te9OUHKGqPMa4N6ZGfwcZbfY0ZCXUed5XrseCxUmVWMvKDCXKUuO9asxwbT8x1LKoP/7vOo2majHNR+f9olXc+goQ2dRiYGJJztvMX9iv+sqbC6h09jesfv/JVipAw96qFm3SfCpJk4Hf/JskS2kx6u4lH7N1tPUOWHQy445Ztt0pRF5OHBsOW55/wMEN5FP2JGvMy9iAzaHnmoEiblpGDWzRs4dwdcsGbolmMOUryzWLGJmujieYJXZpis7i2KM6peMmJ8gTrOmJEZDHCGgKfQcxdt54NteMXCeVYdzTSUww5fTMjH4Edw9wSZThMn8yKunXRI4qQ6kR677e3g4JBgNBjmvsL/fuqJgQd8VxcxM7UTg0HQ0zWTqoU2UjMulBz41qEosZR2cmjnhlQOGTnldNGAUkIEYXc17TqOJo6cCuoI5hjOwik5Sm1buxhjR6GbfxrQKaMpd3VHwoA/RBHxjsdUBf1wYWcJOc3AK2GUsGtf1BlXp6CkmWYk7Tiez10YeHUvXZ6Gf6oSoIF5sexoHOc4BPxnaT6UeRMD+IfP5inJNVtssATswKHb2/qYMr6kGkeqhMugqVyLiUkXj3XoDz8EGaqWqPHbqqsxlNiSxxbDHGIF/a+BcO+GxBB360NBB9eIUDi6EANuvHJASONw0C/CxYbej2pWa0AoUgxubohnYyirv1iiUzBRxkwee4qaZG57DPR7k2CgYS5atfD9h5ev5pQN/lSKYRMz13bwxGXU1OyUmq1ad6bJ0YmAlRmd5b6GBK1gNX4CE+m6c42MyHMvQQfOQ5WrIst6IDp18IcPq+PIS6VGyJoSmo9FRoDTOcnzmQR6bechqMJvR3SoBi3w/RhGvrIHsWV+7E+t0eVW9EFljqzFf6zGRtM6xg7QZ6zmyjrD6tVyWg3HI4liPDIRDH+iY0daFZiQY+PrvVuq/YXi+bMdg6eAZytWu3WUG6nZRZbtxmckKeozwnymz5e7QxyKwwVGw7erY79drYz2nJp9FXnAHVShN7j+HAhzC2a0pB9Bmr8PBAwO8wFwOKh6a1nS9qLRBAJQztCaOI+XMMJU/DYl0izBpRMwPT/oSUcy6uR3Jfs/46UlPO+zFS1tIEYA0G1mXZXHpWcx0Mk84RbUD5ehwoFCCaIgxYEaZyqwb1mtfUcgA4Mi0PEVOf92aJdnCiYyzD0cz7G3wFXqWGuNBFTj8w/qW16wwx5zF6BTxhNm6uh14iWvO17HDrfG9SRf3DlBkFa9AyGXv926GD7DNmVyy0AzybmQ1j9jUldyF7uKStfDQLWgaEx0bRD6CsmQqc4R7b1HRr2AlvBAcHKUUpYj7HDxm8I2rugTfOPUix/GiyGF5n3ITulU8NARVN5oj5gV0MkcmfjEDG+wdkkqjLyTMQ8/WiWkUuVz5E67Csj3yxbZJpDBqAY0CS8oJPaEyQctQm+W9RYS/DgmCrfCB1tCs9cxdp55IhjarHS/vm+Y5TZ8GPki3GoYhKWvgqfKh8fQF9qrBjFS/Jp/8HeT7eh4GC/YidV2x2jVq9oB8aBF4yPihCGgOgZeu2nEalKn6hW4JLGtw7jIq/FVYNH8sjKFjYF6mYKWTw+Jtc6Am82ztPVcIMUcIBfcSq9z87eJ+B8Stvgy0/P0RR9VGV/q3hsQdIG4lfsecgk9x0561zcSzA2Vctrd+H8H9LX6bE/QFGH634WJnsgNf+H3y9oDw90yv/DIc6AxtWlW3nfTBXz60STVt7i8l4tvgLCpB/pGxzBu0gP4CWrxikyWvh43+VQS9zEm7/Q4axFiq5NlHJ2glzeVvb/y/hrjPobMfxzITK0qQ8xz1P7VGm0WJIZbuSYtfEPV44IEHHnjggQceeOB/Ef8xnc8uoiDCiIhr/skYr12alYm9gjtMCvhsFd13EnrCTqcSl38yTzIaOPeT5MAz8Rcypb+YgiQ+mevnvDsTdkFrLMb88wXJBa4zQheDc75fBr448jp9vJSivXh3LU3NQPT5dMlcT8HUl/t+BrKvTd0vOecfvVzBf3810cW8zuZnZgCnHJxJcr6dAcmfPz/oCrSsLm6Epeu6no2fUKVQ9qvItK0G9Dd1PdwbMCcT0NPPs06R9SQGnDLV6ZDpqsswASCFQwtWZ+qcN4QG45I77JMdcJM+hgPwuq7LrNItC7wnnlTATsxT7AKDttwsAUtFRWBBnElgUGSJlqk0w8mp599wuAK08ui4fx56L3ZYPjzTjqmgFc13sEYuYn4MaRLhkTsoxwJT44KS93mvZ1MQA5gGCQyGy42QnC9t5jxx3rf8Ivi0cu/lwdPWwH13DbKHaxAcU2YL7ocu3zlLXrPI5/yA+bhtsON8TSv8OMzCuRg0ebcJDqerZ1zWfGfbuBwgzXnN9MqAR/7nkZjeRBnVA9n6UXFcRkZhYCeFu6h55WkoULeAO6d4TPhMc6q0FgAvW7QmPa3HJPXqhJItaeIZwjlJ2QUZUuLgvKSMZqbBXe0Il3ZPsWZA9+Q3OAelIhXt9bq+sH2IaBJPjou+KLzTEiWsZx7+5pV0n5p/SQtCaJuWVOcTAzZ903foDaxOPzPAQ1vlaNWZtaczNAM1MoBnFciAOk02k+fhkfQNA4VepRV3F3qKjehQHclkxGQ4FSuTAEVkpGWOJoy20U2XxLLCYkV0OxDdwCMxwQsaePZXGFjpCYI6M/SKARS9CeXsigEyZt4GilgcXzMAz3LNzk8GT5HnFQgvDHieBQitSs+yovu1xNchso98EYYR8nZpOkw6sCIeLKofMmASAwP+GtuovGWozyA2v8aARfq5nu94xQCtN4zTo64YOKmW1x2e3zAAqDbjTQaMMwM1rUixLDM9JZHjNXGybuQ0dFTTNG2bYR324YmBHTGwuMUAfIxN4w9+6pEIagX+GgMmP4wj2ZXkJQPzu1eKawbmFQFWvLcWbxkoNzzobzJAGjT7TBOR0V0xgL+qpCYG5uPzeSLeZwxk59XxLwx8VQZGg9k2o3VA7BcMWCxsTqb1pQw0YLne2gEsq3GxAy8ZqPiZPp/utDozkM/J13qOpfs1BuLzcf+ZgXwuo7be+gJalJICHzbU5DUDFYqL/YYBj57gOwygmjXXDDhUMVReEHb7STtW42w6qz9moNSKykrSgis78CqB9wMs5rQNbGIWtp42r92XGAuDk/0SUrjwrAUg6Ecx4DEGHm/OrSEWJkGHovN06ZCBS7bE4SRBrZY2H/kyZuOq+HOoueWJ5bX5SwbWJwZsbe+bEwM9FpAfS1Ye2MUSpqS/rPyjFY0CcEuoe+uR3Rss8il6MgqSL42aH2xtElfUplOiYE4WEjUkx329ZSFlKT4g3qF/04U7ajjx85IToHBKWRCJhW52wg1X1jA3l9HsMuvlLWNm4xVptg16pHARn2Q8J0Elg2l5IFXPhbaxWHdBv+ERsU2G/f2FcK8hKrOS6N7mEhfRrQQz2xY+TFMWeV75jcIqFyormVXpA/DgTnrMS7LUxrOqusafZFhkCXmyJstxR57i55VjFlXDcjH5Sa1ZseHy7ek5ZbP/LIa2BzWkU3GCIitxSxh0qQhvJwMqSFrPVw+StlUeC6goBe6TYNlkV91fDOKBBx544IEHHnjggbuDfu/av46bScwzCuN/Ab/kTSAPPPDAAw888MAdIiyiKPJOW8WNrB/x+fwIGy8yb159Xm/cLwoagcfB5EJxnryYBWfjN8U/H523cBFGvZnTYGHlODT4391gDxMG1rjh6WVO//CdZu7yT6PiXwYWdUFDl+pVhpDCAPegRxk/wfE8DGgv5hc6QOWebh4bzaMrPdBjj3z7h7lgxbe974BGRYjd6mWGkUPJMMVm+QdFfDozgOkgdB1FI1M3MDOQ4+XtzR0wIDocpcHHPzPgndbpf7mSeHBd0pO2hIEe+L7BQHJiIDwdbAVkZjQDNemeRQx4L8yPd3Uja94GhYy+j4GMllsVMwPm8sAPOl2GH6bMXDZLWpFv2hwaHGeH71W94Tu0fGm74/vMvs3ALAN2tlsuHTq44SMuY0QMoO5NjWAbvi/a4+JsaiwF98fjq3bwHbU/0oi5ueGH+htlQOf+OMRAB0/GROOHr23NqhoHT2PkY8Rh95rGmPe+oiHwnKvT27xfMiAvDNhrXrAFpQspFORhZiCfwFzkBmrBXh4ub8LdcwtHDiMaNn5WPl0sht+L7XcyQA98iwxQGbXGJVoLVlgGj9Rk4NtwHiV+4kePzJ8FdbdeM7Duh6HfEQMKTUwGLIG0WGAln6xZC3wavActgMrH51eCmyiMMTU/PmXvYeQjIuLSb2WAFhJugQFrAYV1yDLODChkwKRUgQxzICSSgQa/oGwo+/kGA5nhOEWPDMAzxjVL+RGE68lmW0yYOTNQajsQYpXnTLR0voWcDzCQgYq+f6MdIE1Dazii9EaWWrxhQKtChgW9YoBFrMKcmTcMnLUAi/00TbvNASpui/F4iwHvigEWelG7eMVAQlbqO9sCKji+YQNLXvGueJ+B5AUD7uYQ7W8wcG4Lzm0/o4ODxacMgHNVm68Y6P4KA5Q8IbGWS/aWAUW16lEzrxgA6xFaW2Jge7stwHyVrW4vc8yO+JQBuHA8S/2FAX33b2cAU2Mk6iG+cRCLSFpvaUvoUBEHtNFXDGAKDyac2h+0hkvtISbhnh8wiWhvX1tCy37FwIqSel4xoNtB49sYME/XlXBfzBBCK74WWNXEXWkZgMffYopUQmk+Hb3mOcJcGkyH5aK48oqtk1ecUdYZepxJOpiY/dQCHccKU2Un+rkSAjOWri0hiNk4wBWy+syAT68ISL0d5h9/Q/2xP9TPCS5tTOaAcoNMZk3UbkPJcQnSlmc9Vt1A05dih4be3rSM4KOl7KKe3DeTBifi1KVl6gcikurX4RKmmHhWYF5vzKIFUokndgbwedS5dZgrhAvecQMb6HVEL39gBWZrw46Ferce/zewMOROrolD7mxxnbQeCfHGgac3U372esqwzulEcnavXeubi1La0enjBcrctv/hBUweeOCBBx544IHvh5c6hmGcHBfMp3Bezb+2UthpYYzqttcV4gXOxzp0Bcf4/1lgL4CLvDk/zFWXmQEzvjA9PMWIvKOL/y48et/yWn/B2R30splrWJim71LH5CYFtuQXx99Bx7fP8N1U/91NC1v+ZnqrfOZrKTLebr7wtheO3bWUX+JstyHG8yEK2XgbxR4odKveYQBvtD1vG3qYA6OL/z11RZynDZ3QzKGVsPnK6y6JATz3Ewbi7YnyvdRRnVfQDFhJ8s441zUDWHXUqenj9KWPUb5moD1PV7a/wkA6YL/O/5SBSs2lFok4MRC6J9PgFDMDl+uevhip1tZbDKh5Bilz5qM9N5xHEtJTeYr0Stt1V8ugJV2JgTA9E57y88RdFud0sdsCdjIStntV588ZkB7XgYsxMGcGOp7op1A+Qze4RQbEfkuCaOK7uTGEL/fDkS/Ddxjw9ViTsZnaOZzULtZ4yZx3h010Or+xmd0enzfY+S+Ys1ge8L7IQMwvvC/1zFRCGDCr5f1iTJndHJ/XTBy3uLop3x7LwzxrWOEModTu+Jb/GQP4kEebOQ2bGRg49t0Tij4pCgOkZAljJKDD52uwDGjQoeo3DHjaptZ0Pk5EK5iLwYy2RRX3mYd3y+AeNK8UJ06NGFRI4SueH1MsRtXnFS2855eWceIrtDcOBuo3FE8R9FbZsaRYHeyoUG88pk305wzE82S1vp4ZKPExOhigGeiB+sRATHOfMDwmMELD+Z7Nt3jNgCnwNY+Cbj7gB5EmmDfgG/8EniAsIv08dUwxlUCpewwe9liAlqbwhedrXhlhE29vjUBlSKqmw8UUNqrnQF6EO50vMICTsib7wGYGBn50glJXEy8xXBgQ9GglzSvv6EnfYEAegR4yJ1Byz+uhmnjhntlYNxNnR3d0vkETAu253bConnUSzZZwcRo8p+ltlwI3dDiY2sB6yYCD4jrgd9CUVcW+wgBNjpMnBuCUdhi63vHeMLDil7dyR61/m4HQ4Vo9DIzstX3X6YD7pqDJ40OLb3XCNVn8EwN7PDU91/MVA8Hx+nWh9uHEgHGLgQYZms3mFxigN5V7Jwaa0/zA4A0DyWWhjhgE7jYDARKFpXIuIwK4hAJfY2SwenG+ZoDsnHu2d68YoFUBLgxsrhnY3GQg/zoDSje4moF2Tg2x3mqBOT8vjNwe3rMDgZ5XHdEEUH2hwqLBt6ien6YFzc2avWQgOHtRrxlAO3VyA2jaZUE8BNoOqFcMdOfQ+Z8yIPXdizMD8LmAe8e0/EJJVsKdGQj02EmElmz3nh0IdG0mCmXjWxp6cDrI04tQr/AdYLGHEhG9YADvg0WXFwZOTslwVgNvxOI5LFxoS7ghd+nEQI0MzHy55Z8ykFFDM8wNKdlf8JP3Et9N52AYGxOBklO/AOXb77YRPt4tSucq8K5lFG9vzFwm9K2VC5wC7AIra31+thqt6HS+QnumU2rQ8Tkko0BrAYV65pcVoqCZ8yO6bK5bQ4d+BM4kBtVNag1TLQM0ztn3GxLhQI8ofFB/I9tsOmQMn8xqt17vfJN5Pp8zhGoc6+wXvnLyw3o95ejIwF2gMPHiIOFjFN6wW+8y3W4Fclqv10sJEtTt1puO5XA++C7MmQ7LJ3rfDfrgy4DOB8O6GHPWw/kdybuLo+o1M5ZQjFId1rv+HDR3WzjvifeB5qPfT8iOg8WrDutlKuHolk4Eecie0RKHUIRd78Xwi//1PkpkzPe2i4AFL/oD4dxztc4fH8Euivm4Yi5FWHxwfvF+UcPCOCf0ec4pQc+4mWnkGZ8MVDzwwAMPPPDAAw888MAD/+P4f5da1Mc6bxeFAAAAAElFTkSuQmCC"/>
          <p:cNvSpPr>
            <a:spLocks noChangeAspect="1" noChangeArrowheads="1"/>
          </p:cNvSpPr>
          <p:nvPr/>
        </p:nvSpPr>
        <p:spPr bwMode="auto">
          <a:xfrm>
            <a:off x="296863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35" name="Picture 15" descr="http://www.themalaysianinsider.com/assets/uploads/articles/NHMRC-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95" y="3443089"/>
            <a:ext cx="2242092" cy="1714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7" name="Picture 17" descr="https://encrypted-tbn3.gstatic.com/images?q=tbn:ANd9GcQ5L-GSbn7UeHnAndJw3LlJYhsizC7dVo074l_skO5TnPX86ph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389" y="3823047"/>
            <a:ext cx="1961553" cy="133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13" y="5949280"/>
            <a:ext cx="3670083" cy="8640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Cholesterol Treatment Trialists’ (CTT) Collaboration</a:t>
            </a:r>
            <a:b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Slide deck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730933" y="222796"/>
            <a:ext cx="7772400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</a:t>
            </a: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trials: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</a:t>
            </a:r>
          </a:p>
          <a:p>
            <a:pPr>
              <a:defRPr/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MAJOR VASCULAR EVENTS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</a:t>
            </a:r>
            <a:endPara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Rectangle 12"/>
          <p:cNvSpPr>
            <a:spLocks noChangeArrowheads="1"/>
          </p:cNvSpPr>
          <p:nvPr/>
        </p:nvSpPr>
        <p:spPr bwMode="auto">
          <a:xfrm>
            <a:off x="464963" y="1256679"/>
            <a:ext cx="775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Outcome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2" name="Rectangle 13"/>
          <p:cNvSpPr>
            <a:spLocks noChangeArrowheads="1"/>
          </p:cNvSpPr>
          <p:nvPr/>
        </p:nvSpPr>
        <p:spPr bwMode="auto">
          <a:xfrm>
            <a:off x="3131840" y="1363042"/>
            <a:ext cx="9537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3" name="Rectangle 14"/>
          <p:cNvSpPr>
            <a:spLocks noChangeArrowheads="1"/>
          </p:cNvSpPr>
          <p:nvPr/>
        </p:nvSpPr>
        <p:spPr bwMode="auto">
          <a:xfrm>
            <a:off x="4344832" y="1363042"/>
            <a:ext cx="87524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5" name="Line 16"/>
          <p:cNvSpPr>
            <a:spLocks noChangeShapeType="1"/>
          </p:cNvSpPr>
          <p:nvPr/>
        </p:nvSpPr>
        <p:spPr bwMode="auto">
          <a:xfrm flipV="1">
            <a:off x="6945435" y="1667842"/>
            <a:ext cx="0" cy="4140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Line 17"/>
          <p:cNvSpPr>
            <a:spLocks noChangeShapeType="1"/>
          </p:cNvSpPr>
          <p:nvPr/>
        </p:nvSpPr>
        <p:spPr bwMode="auto">
          <a:xfrm>
            <a:off x="5824660" y="5589240"/>
            <a:ext cx="167957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" name="Rectangle 18"/>
          <p:cNvSpPr>
            <a:spLocks noChangeArrowheads="1"/>
          </p:cNvSpPr>
          <p:nvPr/>
        </p:nvSpPr>
        <p:spPr bwMode="auto">
          <a:xfrm>
            <a:off x="5723060" y="5930552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8" name="Rectangle 19"/>
          <p:cNvSpPr>
            <a:spLocks noChangeArrowheads="1"/>
          </p:cNvSpPr>
          <p:nvPr/>
        </p:nvSpPr>
        <p:spPr bwMode="auto">
          <a:xfrm>
            <a:off x="6243760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9" name="Rectangle 20"/>
          <p:cNvSpPr>
            <a:spLocks noChangeArrowheads="1"/>
          </p:cNvSpPr>
          <p:nvPr/>
        </p:nvSpPr>
        <p:spPr bwMode="auto">
          <a:xfrm>
            <a:off x="6904160" y="593214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0" name="Rectangle 21"/>
          <p:cNvSpPr>
            <a:spLocks noChangeArrowheads="1"/>
          </p:cNvSpPr>
          <p:nvPr/>
        </p:nvSpPr>
        <p:spPr bwMode="auto">
          <a:xfrm>
            <a:off x="7362948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1" name="Line 22"/>
          <p:cNvSpPr>
            <a:spLocks noChangeShapeType="1"/>
          </p:cNvSpPr>
          <p:nvPr/>
        </p:nvSpPr>
        <p:spPr bwMode="auto">
          <a:xfrm>
            <a:off x="5824660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2" name="Line 23"/>
          <p:cNvSpPr>
            <a:spLocks noChangeShapeType="1"/>
          </p:cNvSpPr>
          <p:nvPr/>
        </p:nvSpPr>
        <p:spPr bwMode="auto">
          <a:xfrm>
            <a:off x="6385048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3" name="Line 24"/>
          <p:cNvSpPr>
            <a:spLocks noChangeShapeType="1"/>
          </p:cNvSpPr>
          <p:nvPr/>
        </p:nvSpPr>
        <p:spPr bwMode="auto">
          <a:xfrm>
            <a:off x="69454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4" name="Line 25"/>
          <p:cNvSpPr>
            <a:spLocks noChangeShapeType="1"/>
          </p:cNvSpPr>
          <p:nvPr/>
        </p:nvSpPr>
        <p:spPr bwMode="auto">
          <a:xfrm>
            <a:off x="75042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Rectangle 26"/>
          <p:cNvSpPr>
            <a:spLocks noChangeArrowheads="1"/>
          </p:cNvSpPr>
          <p:nvPr/>
        </p:nvSpPr>
        <p:spPr bwMode="auto">
          <a:xfrm>
            <a:off x="7196630" y="1124744"/>
            <a:ext cx="16238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RR (CI) per mmol/L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LDL-C reduction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6" name="Line 27"/>
          <p:cNvSpPr>
            <a:spLocks noChangeShapeType="1"/>
          </p:cNvSpPr>
          <p:nvPr/>
        </p:nvSpPr>
        <p:spPr bwMode="auto">
          <a:xfrm>
            <a:off x="464963" y="1667842"/>
            <a:ext cx="8604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Rectangle 28"/>
          <p:cNvSpPr>
            <a:spLocks noChangeArrowheads="1"/>
          </p:cNvSpPr>
          <p:nvPr/>
        </p:nvSpPr>
        <p:spPr bwMode="auto">
          <a:xfrm>
            <a:off x="7118473" y="6157565"/>
            <a:ext cx="734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 smtClean="0">
                <a:solidFill>
                  <a:srgbClr val="000000"/>
                </a:solidFill>
              </a:rPr>
              <a:t>Less statin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lvl="0" algn="ctr"/>
            <a:r>
              <a:rPr lang="en-US" altLang="en-US" sz="1200" dirty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389" name="Rectangle 30"/>
          <p:cNvSpPr>
            <a:spLocks noChangeArrowheads="1"/>
          </p:cNvSpPr>
          <p:nvPr/>
        </p:nvSpPr>
        <p:spPr bwMode="auto">
          <a:xfrm>
            <a:off x="5451598" y="6157565"/>
            <a:ext cx="759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5" name="Rectangle 36"/>
          <p:cNvSpPr>
            <a:spLocks noChangeArrowheads="1"/>
          </p:cNvSpPr>
          <p:nvPr/>
        </p:nvSpPr>
        <p:spPr bwMode="auto">
          <a:xfrm>
            <a:off x="464963" y="1854900"/>
            <a:ext cx="836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Non-fatal MI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7" name="Rectangle 38"/>
          <p:cNvSpPr>
            <a:spLocks noChangeArrowheads="1"/>
          </p:cNvSpPr>
          <p:nvPr/>
        </p:nvSpPr>
        <p:spPr bwMode="auto">
          <a:xfrm>
            <a:off x="464963" y="2066038"/>
            <a:ext cx="7582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CHD death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8" name="Rectangle 39"/>
          <p:cNvSpPr>
            <a:spLocks noChangeArrowheads="1"/>
          </p:cNvSpPr>
          <p:nvPr/>
        </p:nvSpPr>
        <p:spPr bwMode="auto">
          <a:xfrm>
            <a:off x="464963" y="2258125"/>
            <a:ext cx="18963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major coronary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event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3" name="Rectangle 44"/>
          <p:cNvSpPr>
            <a:spLocks noChangeArrowheads="1"/>
          </p:cNvSpPr>
          <p:nvPr/>
        </p:nvSpPr>
        <p:spPr bwMode="auto">
          <a:xfrm>
            <a:off x="464963" y="2805813"/>
            <a:ext cx="4360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CABG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4" name="Rectangle 45"/>
          <p:cNvSpPr>
            <a:spLocks noChangeArrowheads="1"/>
          </p:cNvSpPr>
          <p:nvPr/>
        </p:nvSpPr>
        <p:spPr bwMode="auto">
          <a:xfrm>
            <a:off x="464963" y="3018538"/>
            <a:ext cx="410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PTCA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5" name="Rectangle 46"/>
          <p:cNvSpPr>
            <a:spLocks noChangeArrowheads="1"/>
          </p:cNvSpPr>
          <p:nvPr/>
        </p:nvSpPr>
        <p:spPr bwMode="auto">
          <a:xfrm>
            <a:off x="464963" y="3215388"/>
            <a:ext cx="7998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Unspecified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6" name="Rectangle 47"/>
          <p:cNvSpPr>
            <a:spLocks noChangeArrowheads="1"/>
          </p:cNvSpPr>
          <p:nvPr/>
        </p:nvSpPr>
        <p:spPr bwMode="auto">
          <a:xfrm>
            <a:off x="464963" y="3420175"/>
            <a:ext cx="229710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coronary </a:t>
            </a:r>
            <a:r>
              <a:rPr lang="en-US" altLang="en-US" sz="1200" b="1" dirty="0" err="1" smtClean="0">
                <a:solidFill>
                  <a:srgbClr val="000000"/>
                </a:solidFill>
              </a:rPr>
              <a:t>revascularisation</a:t>
            </a:r>
            <a:endParaRPr lang="en-US" altLang="en-US" sz="1200" dirty="0"/>
          </a:p>
        </p:txBody>
      </p:sp>
      <p:sp>
        <p:nvSpPr>
          <p:cNvPr id="412" name="Rectangle 53"/>
          <p:cNvSpPr>
            <a:spLocks noChangeArrowheads="1"/>
          </p:cNvSpPr>
          <p:nvPr/>
        </p:nvSpPr>
        <p:spPr bwMode="auto">
          <a:xfrm>
            <a:off x="464963" y="3967863"/>
            <a:ext cx="11525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Ischaemic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4" name="Rectangle 55"/>
          <p:cNvSpPr>
            <a:spLocks noChangeArrowheads="1"/>
          </p:cNvSpPr>
          <p:nvPr/>
        </p:nvSpPr>
        <p:spPr bwMode="auto">
          <a:xfrm>
            <a:off x="464963" y="4164713"/>
            <a:ext cx="14234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Haemorrhagic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6" name="Rectangle 57"/>
          <p:cNvSpPr>
            <a:spLocks noChangeArrowheads="1"/>
          </p:cNvSpPr>
          <p:nvPr/>
        </p:nvSpPr>
        <p:spPr bwMode="auto">
          <a:xfrm>
            <a:off x="464963" y="4390138"/>
            <a:ext cx="10996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9" name="Rectangle 60"/>
          <p:cNvSpPr>
            <a:spLocks noChangeArrowheads="1"/>
          </p:cNvSpPr>
          <p:nvPr/>
        </p:nvSpPr>
        <p:spPr bwMode="auto">
          <a:xfrm>
            <a:off x="464963" y="4583813"/>
            <a:ext cx="7934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stroke</a:t>
            </a:r>
            <a:endParaRPr lang="en-US" altLang="en-US" sz="1200" dirty="0"/>
          </a:p>
        </p:txBody>
      </p:sp>
      <p:sp>
        <p:nvSpPr>
          <p:cNvPr id="422" name="Rectangle 63"/>
          <p:cNvSpPr>
            <a:spLocks noChangeArrowheads="1"/>
          </p:cNvSpPr>
          <p:nvPr/>
        </p:nvSpPr>
        <p:spPr bwMode="auto">
          <a:xfrm>
            <a:off x="464963" y="5112450"/>
            <a:ext cx="1861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major vascular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event</a:t>
            </a:r>
            <a:endParaRPr lang="en-US" altLang="en-US" sz="1200" dirty="0"/>
          </a:p>
        </p:txBody>
      </p:sp>
      <p:sp>
        <p:nvSpPr>
          <p:cNvPr id="423" name="Rectangle 64"/>
          <p:cNvSpPr>
            <a:spLocks noChangeArrowheads="1"/>
          </p:cNvSpPr>
          <p:nvPr/>
        </p:nvSpPr>
        <p:spPr bwMode="auto">
          <a:xfrm>
            <a:off x="657051" y="511245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1" name="Rectangle 102"/>
          <p:cNvSpPr>
            <a:spLocks noChangeArrowheads="1"/>
          </p:cNvSpPr>
          <p:nvPr/>
        </p:nvSpPr>
        <p:spPr bwMode="auto">
          <a:xfrm>
            <a:off x="2987824" y="1136029"/>
            <a:ext cx="24157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2" name="Rectangle 103"/>
          <p:cNvSpPr>
            <a:spLocks noChangeArrowheads="1"/>
          </p:cNvSpPr>
          <p:nvPr/>
        </p:nvSpPr>
        <p:spPr bwMode="auto">
          <a:xfrm>
            <a:off x="3234010" y="184220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1175 (1.3)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3" name="Rectangle 104"/>
          <p:cNvSpPr>
            <a:spLocks noChangeArrowheads="1"/>
          </p:cNvSpPr>
          <p:nvPr/>
        </p:nvSpPr>
        <p:spPr bwMode="auto">
          <a:xfrm>
            <a:off x="3275285" y="205175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645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4" name="Rectangle 105"/>
          <p:cNvSpPr>
            <a:spLocks noChangeArrowheads="1"/>
          </p:cNvSpPr>
          <p:nvPr/>
        </p:nvSpPr>
        <p:spPr bwMode="auto">
          <a:xfrm>
            <a:off x="3234010" y="225812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1725 (1.9)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5" name="Rectangle 106"/>
          <p:cNvSpPr>
            <a:spLocks noChangeArrowheads="1"/>
          </p:cNvSpPr>
          <p:nvPr/>
        </p:nvSpPr>
        <p:spPr bwMode="auto">
          <a:xfrm>
            <a:off x="3275285" y="279152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637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6" name="Rectangle 107"/>
          <p:cNvSpPr>
            <a:spLocks noChangeArrowheads="1"/>
          </p:cNvSpPr>
          <p:nvPr/>
        </p:nvSpPr>
        <p:spPr bwMode="auto">
          <a:xfrm>
            <a:off x="3234010" y="300425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1166 (1.3)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7" name="Rectangle 108"/>
          <p:cNvSpPr>
            <a:spLocks noChangeArrowheads="1"/>
          </p:cNvSpPr>
          <p:nvPr/>
        </p:nvSpPr>
        <p:spPr bwMode="auto">
          <a:xfrm>
            <a:off x="3275285" y="321538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447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8" name="Rectangle 109"/>
          <p:cNvSpPr>
            <a:spLocks noChangeArrowheads="1"/>
          </p:cNvSpPr>
          <p:nvPr/>
        </p:nvSpPr>
        <p:spPr bwMode="auto">
          <a:xfrm>
            <a:off x="3234010" y="342176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2250 (2.6)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9" name="Rectangle 110"/>
          <p:cNvSpPr>
            <a:spLocks noChangeArrowheads="1"/>
          </p:cNvSpPr>
          <p:nvPr/>
        </p:nvSpPr>
        <p:spPr bwMode="auto">
          <a:xfrm>
            <a:off x="3275285" y="395516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440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0" name="Rectangle 111"/>
          <p:cNvSpPr>
            <a:spLocks noChangeArrowheads="1"/>
          </p:cNvSpPr>
          <p:nvPr/>
        </p:nvSpPr>
        <p:spPr bwMode="auto">
          <a:xfrm>
            <a:off x="3314973" y="4166300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69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1" name="Rectangle 112"/>
          <p:cNvSpPr>
            <a:spLocks noChangeArrowheads="1"/>
          </p:cNvSpPr>
          <p:nvPr/>
        </p:nvSpPr>
        <p:spPr bwMode="auto">
          <a:xfrm>
            <a:off x="3314973" y="4379025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63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2" name="Rectangle 113"/>
          <p:cNvSpPr>
            <a:spLocks noChangeArrowheads="1"/>
          </p:cNvSpPr>
          <p:nvPr/>
        </p:nvSpPr>
        <p:spPr bwMode="auto">
          <a:xfrm>
            <a:off x="3275285" y="458381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572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3" name="Rectangle 114"/>
          <p:cNvSpPr>
            <a:spLocks noChangeArrowheads="1"/>
          </p:cNvSpPr>
          <p:nvPr/>
        </p:nvSpPr>
        <p:spPr bwMode="auto">
          <a:xfrm>
            <a:off x="3234010" y="511403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3837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7" name="Rectangle 128"/>
          <p:cNvSpPr>
            <a:spLocks noChangeArrowheads="1"/>
          </p:cNvSpPr>
          <p:nvPr/>
        </p:nvSpPr>
        <p:spPr bwMode="auto">
          <a:xfrm>
            <a:off x="4410348" y="184220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1380 (1.5)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8" name="Rectangle 129"/>
          <p:cNvSpPr>
            <a:spLocks noChangeArrowheads="1"/>
          </p:cNvSpPr>
          <p:nvPr/>
        </p:nvSpPr>
        <p:spPr bwMode="auto">
          <a:xfrm>
            <a:off x="4451623" y="205175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694 (0.7)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9" name="Rectangle 130"/>
          <p:cNvSpPr>
            <a:spLocks noChangeArrowheads="1"/>
          </p:cNvSpPr>
          <p:nvPr/>
        </p:nvSpPr>
        <p:spPr bwMode="auto">
          <a:xfrm>
            <a:off x="4410348" y="225812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1973 (2.2)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0" name="Rectangle 131"/>
          <p:cNvSpPr>
            <a:spLocks noChangeArrowheads="1"/>
          </p:cNvSpPr>
          <p:nvPr/>
        </p:nvSpPr>
        <p:spPr bwMode="auto">
          <a:xfrm>
            <a:off x="4451623" y="279152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731 (0.9)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1" name="Rectangle 132"/>
          <p:cNvSpPr>
            <a:spLocks noChangeArrowheads="1"/>
          </p:cNvSpPr>
          <p:nvPr/>
        </p:nvSpPr>
        <p:spPr bwMode="auto">
          <a:xfrm>
            <a:off x="4410348" y="300425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1508 (1.8)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2" name="Rectangle 133"/>
          <p:cNvSpPr>
            <a:spLocks noChangeArrowheads="1"/>
          </p:cNvSpPr>
          <p:nvPr/>
        </p:nvSpPr>
        <p:spPr bwMode="auto">
          <a:xfrm>
            <a:off x="4451623" y="321538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502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3" name="Rectangle 134"/>
          <p:cNvSpPr>
            <a:spLocks noChangeArrowheads="1"/>
          </p:cNvSpPr>
          <p:nvPr/>
        </p:nvSpPr>
        <p:spPr bwMode="auto">
          <a:xfrm>
            <a:off x="4410348" y="342176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2741 (3.2)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4" name="Rectangle 135"/>
          <p:cNvSpPr>
            <a:spLocks noChangeArrowheads="1"/>
          </p:cNvSpPr>
          <p:nvPr/>
        </p:nvSpPr>
        <p:spPr bwMode="auto">
          <a:xfrm>
            <a:off x="4451623" y="395516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526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5" name="Rectangle 136"/>
          <p:cNvSpPr>
            <a:spLocks noChangeArrowheads="1"/>
          </p:cNvSpPr>
          <p:nvPr/>
        </p:nvSpPr>
        <p:spPr bwMode="auto">
          <a:xfrm>
            <a:off x="4491310" y="4166300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57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6" name="Rectangle 137"/>
          <p:cNvSpPr>
            <a:spLocks noChangeArrowheads="1"/>
          </p:cNvSpPr>
          <p:nvPr/>
        </p:nvSpPr>
        <p:spPr bwMode="auto">
          <a:xfrm>
            <a:off x="4491310" y="4379025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80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7" name="Rectangle 138"/>
          <p:cNvSpPr>
            <a:spLocks noChangeArrowheads="1"/>
          </p:cNvSpPr>
          <p:nvPr/>
        </p:nvSpPr>
        <p:spPr bwMode="auto">
          <a:xfrm>
            <a:off x="4451623" y="458381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663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8" name="Rectangle 139"/>
          <p:cNvSpPr>
            <a:spLocks noChangeArrowheads="1"/>
          </p:cNvSpPr>
          <p:nvPr/>
        </p:nvSpPr>
        <p:spPr bwMode="auto">
          <a:xfrm>
            <a:off x="4410348" y="511403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4416 (5.3)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9" name="Rectangle 160"/>
          <p:cNvSpPr>
            <a:spLocks noChangeArrowheads="1"/>
          </p:cNvSpPr>
          <p:nvPr/>
        </p:nvSpPr>
        <p:spPr bwMode="auto">
          <a:xfrm>
            <a:off x="7688385" y="18422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0.71 (0.58 - 0.87)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0" name="Rectangle 161"/>
          <p:cNvSpPr>
            <a:spLocks noChangeArrowheads="1"/>
          </p:cNvSpPr>
          <p:nvPr/>
        </p:nvSpPr>
        <p:spPr bwMode="auto">
          <a:xfrm>
            <a:off x="6270748" y="1902525"/>
            <a:ext cx="63500" cy="635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1" name="Line 162"/>
          <p:cNvSpPr>
            <a:spLocks noChangeShapeType="1"/>
          </p:cNvSpPr>
          <p:nvPr/>
        </p:nvSpPr>
        <p:spPr bwMode="auto">
          <a:xfrm>
            <a:off x="6013573" y="1934275"/>
            <a:ext cx="64293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" name="Rectangle 163"/>
          <p:cNvSpPr>
            <a:spLocks noChangeArrowheads="1"/>
          </p:cNvSpPr>
          <p:nvPr/>
        </p:nvSpPr>
        <p:spPr bwMode="auto">
          <a:xfrm>
            <a:off x="7688385" y="20517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(0.63 - 1.15)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3" name="Rectangle 164"/>
          <p:cNvSpPr>
            <a:spLocks noChangeArrowheads="1"/>
          </p:cNvSpPr>
          <p:nvPr/>
        </p:nvSpPr>
        <p:spPr bwMode="auto">
          <a:xfrm>
            <a:off x="6594598" y="2124775"/>
            <a:ext cx="42863" cy="412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4" name="Line 165"/>
          <p:cNvSpPr>
            <a:spLocks noChangeShapeType="1"/>
          </p:cNvSpPr>
          <p:nvPr/>
        </p:nvSpPr>
        <p:spPr bwMode="auto">
          <a:xfrm>
            <a:off x="6118348" y="2145413"/>
            <a:ext cx="11715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5" name="Rectangle 166"/>
          <p:cNvSpPr>
            <a:spLocks noChangeArrowheads="1"/>
          </p:cNvSpPr>
          <p:nvPr/>
        </p:nvSpPr>
        <p:spPr bwMode="auto">
          <a:xfrm>
            <a:off x="7688385" y="22867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(0.65 - 0.85)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7" name="Line 168"/>
          <p:cNvSpPr>
            <a:spLocks noChangeShapeType="1"/>
          </p:cNvSpPr>
          <p:nvPr/>
        </p:nvSpPr>
        <p:spPr bwMode="auto">
          <a:xfrm flipV="1">
            <a:off x="6167560" y="2251775"/>
            <a:ext cx="2032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8" name="Line 169"/>
          <p:cNvSpPr>
            <a:spLocks noChangeShapeType="1"/>
          </p:cNvSpPr>
          <p:nvPr/>
        </p:nvSpPr>
        <p:spPr bwMode="auto">
          <a:xfrm flipH="1" flipV="1">
            <a:off x="6370760" y="2251775"/>
            <a:ext cx="233363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9" name="Line 170"/>
          <p:cNvSpPr>
            <a:spLocks noChangeShapeType="1"/>
          </p:cNvSpPr>
          <p:nvPr/>
        </p:nvSpPr>
        <p:spPr bwMode="auto">
          <a:xfrm>
            <a:off x="6167560" y="2356550"/>
            <a:ext cx="2032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0" name="Line 171"/>
          <p:cNvSpPr>
            <a:spLocks noChangeShapeType="1"/>
          </p:cNvSpPr>
          <p:nvPr/>
        </p:nvSpPr>
        <p:spPr bwMode="auto">
          <a:xfrm flipH="1">
            <a:off x="6370760" y="2356550"/>
            <a:ext cx="23336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1" name="Line 172"/>
          <p:cNvSpPr>
            <a:spLocks noChangeShapeType="1"/>
          </p:cNvSpPr>
          <p:nvPr/>
        </p:nvSpPr>
        <p:spPr bwMode="auto">
          <a:xfrm flipV="1">
            <a:off x="6370760" y="2251775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" name="Rectangle 173"/>
          <p:cNvSpPr>
            <a:spLocks noChangeArrowheads="1"/>
          </p:cNvSpPr>
          <p:nvPr/>
        </p:nvSpPr>
        <p:spPr bwMode="auto">
          <a:xfrm>
            <a:off x="7688385" y="27915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(0.55 - 0.95)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3" name="Rectangle 174"/>
          <p:cNvSpPr>
            <a:spLocks noChangeArrowheads="1"/>
          </p:cNvSpPr>
          <p:nvPr/>
        </p:nvSpPr>
        <p:spPr bwMode="auto">
          <a:xfrm>
            <a:off x="6300910" y="2862963"/>
            <a:ext cx="46038" cy="460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4" name="Line 175"/>
          <p:cNvSpPr>
            <a:spLocks noChangeShapeType="1"/>
          </p:cNvSpPr>
          <p:nvPr/>
        </p:nvSpPr>
        <p:spPr bwMode="auto">
          <a:xfrm>
            <a:off x="5943723" y="2886775"/>
            <a:ext cx="8794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5" name="Rectangle 176"/>
          <p:cNvSpPr>
            <a:spLocks noChangeArrowheads="1"/>
          </p:cNvSpPr>
          <p:nvPr/>
        </p:nvSpPr>
        <p:spPr bwMode="auto">
          <a:xfrm>
            <a:off x="7688385" y="30042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0.60 (0.50 - 0.71)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6" name="Rectangle 177"/>
          <p:cNvSpPr>
            <a:spLocks noChangeArrowheads="1"/>
          </p:cNvSpPr>
          <p:nvPr/>
        </p:nvSpPr>
        <p:spPr bwMode="auto">
          <a:xfrm>
            <a:off x="6005635" y="3061400"/>
            <a:ext cx="69850" cy="714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7" name="Line 178"/>
          <p:cNvSpPr>
            <a:spLocks noChangeShapeType="1"/>
          </p:cNvSpPr>
          <p:nvPr/>
        </p:nvSpPr>
        <p:spPr bwMode="auto">
          <a:xfrm flipH="1">
            <a:off x="5824660" y="3097913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8" name="Freeform 179"/>
          <p:cNvSpPr>
            <a:spLocks/>
          </p:cNvSpPr>
          <p:nvPr/>
        </p:nvSpPr>
        <p:spPr bwMode="auto">
          <a:xfrm>
            <a:off x="5824660" y="3064575"/>
            <a:ext cx="57150" cy="65088"/>
          </a:xfrm>
          <a:custGeom>
            <a:avLst/>
            <a:gdLst>
              <a:gd name="T0" fmla="*/ 62 w 62"/>
              <a:gd name="T1" fmla="*/ 0 h 71"/>
              <a:gd name="T2" fmla="*/ 0 w 62"/>
              <a:gd name="T3" fmla="*/ 36 h 71"/>
              <a:gd name="T4" fmla="*/ 62 w 62"/>
              <a:gd name="T5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1">
                <a:moveTo>
                  <a:pt x="62" y="0"/>
                </a:moveTo>
                <a:lnTo>
                  <a:pt x="0" y="36"/>
                </a:lnTo>
                <a:lnTo>
                  <a:pt x="62" y="71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9" name="Line 180"/>
          <p:cNvSpPr>
            <a:spLocks noChangeShapeType="1"/>
          </p:cNvSpPr>
          <p:nvPr/>
        </p:nvSpPr>
        <p:spPr bwMode="auto">
          <a:xfrm>
            <a:off x="5824660" y="3097913"/>
            <a:ext cx="4810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0" name="Rectangle 181"/>
          <p:cNvSpPr>
            <a:spLocks noChangeArrowheads="1"/>
          </p:cNvSpPr>
          <p:nvPr/>
        </p:nvSpPr>
        <p:spPr bwMode="auto">
          <a:xfrm>
            <a:off x="7688385" y="321538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(0.58 - 1.04)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1" name="Rectangle 182"/>
          <p:cNvSpPr>
            <a:spLocks noChangeArrowheads="1"/>
          </p:cNvSpPr>
          <p:nvPr/>
        </p:nvSpPr>
        <p:spPr bwMode="auto">
          <a:xfrm>
            <a:off x="6432673" y="3286825"/>
            <a:ext cx="42863" cy="428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" name="Line 183"/>
          <p:cNvSpPr>
            <a:spLocks noChangeShapeType="1"/>
          </p:cNvSpPr>
          <p:nvPr/>
        </p:nvSpPr>
        <p:spPr bwMode="auto">
          <a:xfrm>
            <a:off x="6013573" y="3307463"/>
            <a:ext cx="10287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3" name="Rectangle 184"/>
          <p:cNvSpPr>
            <a:spLocks noChangeArrowheads="1"/>
          </p:cNvSpPr>
          <p:nvPr/>
        </p:nvSpPr>
        <p:spPr bwMode="auto">
          <a:xfrm>
            <a:off x="7688385" y="34487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0.66 (0.60 - 0.73)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5" name="Line 186"/>
          <p:cNvSpPr>
            <a:spLocks noChangeShapeType="1"/>
          </p:cNvSpPr>
          <p:nvPr/>
        </p:nvSpPr>
        <p:spPr bwMode="auto">
          <a:xfrm flipV="1">
            <a:off x="6045323" y="3413825"/>
            <a:ext cx="1412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6" name="Line 187"/>
          <p:cNvSpPr>
            <a:spLocks noChangeShapeType="1"/>
          </p:cNvSpPr>
          <p:nvPr/>
        </p:nvSpPr>
        <p:spPr bwMode="auto">
          <a:xfrm flipH="1" flipV="1">
            <a:off x="6186610" y="3413825"/>
            <a:ext cx="158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7" name="Line 188"/>
          <p:cNvSpPr>
            <a:spLocks noChangeShapeType="1"/>
          </p:cNvSpPr>
          <p:nvPr/>
        </p:nvSpPr>
        <p:spPr bwMode="auto">
          <a:xfrm>
            <a:off x="6045323" y="3520188"/>
            <a:ext cx="1412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8" name="Line 189"/>
          <p:cNvSpPr>
            <a:spLocks noChangeShapeType="1"/>
          </p:cNvSpPr>
          <p:nvPr/>
        </p:nvSpPr>
        <p:spPr bwMode="auto">
          <a:xfrm flipH="1">
            <a:off x="6186610" y="3520188"/>
            <a:ext cx="158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9" name="Line 190"/>
          <p:cNvSpPr>
            <a:spLocks noChangeShapeType="1"/>
          </p:cNvSpPr>
          <p:nvPr/>
        </p:nvSpPr>
        <p:spPr bwMode="auto">
          <a:xfrm flipV="1">
            <a:off x="6186610" y="3413825"/>
            <a:ext cx="0" cy="21272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0" name="Rectangle 191"/>
          <p:cNvSpPr>
            <a:spLocks noChangeArrowheads="1"/>
          </p:cNvSpPr>
          <p:nvPr/>
        </p:nvSpPr>
        <p:spPr bwMode="auto">
          <a:xfrm>
            <a:off x="7688385" y="395516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0.69 (0.50 - 0.95)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1" name="Rectangle 192"/>
          <p:cNvSpPr>
            <a:spLocks noChangeArrowheads="1"/>
          </p:cNvSpPr>
          <p:nvPr/>
        </p:nvSpPr>
        <p:spPr bwMode="auto">
          <a:xfrm>
            <a:off x="6226298" y="4028188"/>
            <a:ext cx="38100" cy="396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2" name="Line 193"/>
          <p:cNvSpPr>
            <a:spLocks noChangeShapeType="1"/>
          </p:cNvSpPr>
          <p:nvPr/>
        </p:nvSpPr>
        <p:spPr bwMode="auto">
          <a:xfrm flipH="1">
            <a:off x="5824660" y="4048825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3" name="Freeform 194"/>
          <p:cNvSpPr>
            <a:spLocks/>
          </p:cNvSpPr>
          <p:nvPr/>
        </p:nvSpPr>
        <p:spPr bwMode="auto">
          <a:xfrm>
            <a:off x="5824660" y="4015488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4" name="Line 195"/>
          <p:cNvSpPr>
            <a:spLocks noChangeShapeType="1"/>
          </p:cNvSpPr>
          <p:nvPr/>
        </p:nvSpPr>
        <p:spPr bwMode="auto">
          <a:xfrm>
            <a:off x="5824660" y="4048825"/>
            <a:ext cx="10175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5" name="Rectangle 196"/>
          <p:cNvSpPr>
            <a:spLocks noChangeArrowheads="1"/>
          </p:cNvSpPr>
          <p:nvPr/>
        </p:nvSpPr>
        <p:spPr bwMode="auto">
          <a:xfrm>
            <a:off x="7688385" y="41663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1.39 (0.57 - 3.39)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6" name="Line 197"/>
          <p:cNvSpPr>
            <a:spLocks noChangeShapeType="1"/>
          </p:cNvSpPr>
          <p:nvPr/>
        </p:nvSpPr>
        <p:spPr bwMode="auto">
          <a:xfrm>
            <a:off x="7501060" y="4259963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7" name="Freeform 198"/>
          <p:cNvSpPr>
            <a:spLocks/>
          </p:cNvSpPr>
          <p:nvPr/>
        </p:nvSpPr>
        <p:spPr bwMode="auto">
          <a:xfrm>
            <a:off x="7448673" y="4226625"/>
            <a:ext cx="55563" cy="65088"/>
          </a:xfrm>
          <a:custGeom>
            <a:avLst/>
            <a:gdLst>
              <a:gd name="T0" fmla="*/ 0 w 62"/>
              <a:gd name="T1" fmla="*/ 71 h 71"/>
              <a:gd name="T2" fmla="*/ 62 w 62"/>
              <a:gd name="T3" fmla="*/ 36 h 71"/>
              <a:gd name="T4" fmla="*/ 0 w 62"/>
              <a:gd name="T5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1">
                <a:moveTo>
                  <a:pt x="0" y="71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8" name="Line 199"/>
          <p:cNvSpPr>
            <a:spLocks noChangeShapeType="1"/>
          </p:cNvSpPr>
          <p:nvPr/>
        </p:nvSpPr>
        <p:spPr bwMode="auto">
          <a:xfrm>
            <a:off x="5977060" y="4259963"/>
            <a:ext cx="1527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9" name="Rectangle 200"/>
          <p:cNvSpPr>
            <a:spLocks noChangeArrowheads="1"/>
          </p:cNvSpPr>
          <p:nvPr/>
        </p:nvSpPr>
        <p:spPr bwMode="auto">
          <a:xfrm>
            <a:off x="7688385" y="43790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0.63 (0.24 - 1.66)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0" name="Rectangle 201"/>
          <p:cNvSpPr>
            <a:spLocks noChangeArrowheads="1"/>
          </p:cNvSpPr>
          <p:nvPr/>
        </p:nvSpPr>
        <p:spPr bwMode="auto">
          <a:xfrm>
            <a:off x="6111998" y="4464750"/>
            <a:ext cx="12700" cy="127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1" name="Line 202"/>
          <p:cNvSpPr>
            <a:spLocks noChangeShapeType="1"/>
          </p:cNvSpPr>
          <p:nvPr/>
        </p:nvSpPr>
        <p:spPr bwMode="auto">
          <a:xfrm flipH="1">
            <a:off x="5824660" y="4471100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2" name="Freeform 203"/>
          <p:cNvSpPr>
            <a:spLocks/>
          </p:cNvSpPr>
          <p:nvPr/>
        </p:nvSpPr>
        <p:spPr bwMode="auto">
          <a:xfrm>
            <a:off x="5824660" y="4437763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" name="Line 204"/>
          <p:cNvSpPr>
            <a:spLocks noChangeShapeType="1"/>
          </p:cNvSpPr>
          <p:nvPr/>
        </p:nvSpPr>
        <p:spPr bwMode="auto">
          <a:xfrm>
            <a:off x="7501060" y="4471100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Freeform 206"/>
          <p:cNvSpPr>
            <a:spLocks/>
          </p:cNvSpPr>
          <p:nvPr/>
        </p:nvSpPr>
        <p:spPr bwMode="auto">
          <a:xfrm>
            <a:off x="7448673" y="4437763"/>
            <a:ext cx="55563" cy="66675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Line 207"/>
          <p:cNvSpPr>
            <a:spLocks noChangeShapeType="1"/>
          </p:cNvSpPr>
          <p:nvPr/>
        </p:nvSpPr>
        <p:spPr bwMode="auto">
          <a:xfrm>
            <a:off x="5824660" y="4471101"/>
            <a:ext cx="16795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Rectangle 208"/>
          <p:cNvSpPr>
            <a:spLocks noChangeArrowheads="1"/>
          </p:cNvSpPr>
          <p:nvPr/>
        </p:nvSpPr>
        <p:spPr bwMode="auto">
          <a:xfrm>
            <a:off x="7688385" y="461238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(0.59 - 0.92)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3" name="Line 210"/>
          <p:cNvSpPr>
            <a:spLocks noChangeShapeType="1"/>
          </p:cNvSpPr>
          <p:nvPr/>
        </p:nvSpPr>
        <p:spPr bwMode="auto">
          <a:xfrm flipV="1">
            <a:off x="6023098" y="4577463"/>
            <a:ext cx="3302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Line 211"/>
          <p:cNvSpPr>
            <a:spLocks noChangeShapeType="1"/>
          </p:cNvSpPr>
          <p:nvPr/>
        </p:nvSpPr>
        <p:spPr bwMode="auto">
          <a:xfrm flipH="1" flipV="1">
            <a:off x="6353298" y="4577463"/>
            <a:ext cx="41275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Line 212"/>
          <p:cNvSpPr>
            <a:spLocks noChangeShapeType="1"/>
          </p:cNvSpPr>
          <p:nvPr/>
        </p:nvSpPr>
        <p:spPr bwMode="auto">
          <a:xfrm>
            <a:off x="6023098" y="4682238"/>
            <a:ext cx="3302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Line 213"/>
          <p:cNvSpPr>
            <a:spLocks noChangeShapeType="1"/>
          </p:cNvSpPr>
          <p:nvPr/>
        </p:nvSpPr>
        <p:spPr bwMode="auto">
          <a:xfrm flipH="1">
            <a:off x="6353298" y="4682238"/>
            <a:ext cx="412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Line 214"/>
          <p:cNvSpPr>
            <a:spLocks noChangeShapeType="1"/>
          </p:cNvSpPr>
          <p:nvPr/>
        </p:nvSpPr>
        <p:spPr bwMode="auto">
          <a:xfrm flipV="1">
            <a:off x="6353298" y="4577463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Rectangle 215"/>
          <p:cNvSpPr>
            <a:spLocks noChangeArrowheads="1"/>
          </p:cNvSpPr>
          <p:nvPr/>
        </p:nvSpPr>
        <p:spPr bwMode="auto">
          <a:xfrm>
            <a:off x="7688385" y="514102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(0.66 - 0.78)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0" name="Line 217"/>
          <p:cNvSpPr>
            <a:spLocks noChangeShapeType="1"/>
          </p:cNvSpPr>
          <p:nvPr/>
        </p:nvSpPr>
        <p:spPr bwMode="auto">
          <a:xfrm flipV="1">
            <a:off x="6189785" y="5106101"/>
            <a:ext cx="1270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Line 218"/>
          <p:cNvSpPr>
            <a:spLocks noChangeShapeType="1"/>
          </p:cNvSpPr>
          <p:nvPr/>
        </p:nvSpPr>
        <p:spPr bwMode="auto">
          <a:xfrm flipH="1" flipV="1">
            <a:off x="6316785" y="5106101"/>
            <a:ext cx="1397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Line 219"/>
          <p:cNvSpPr>
            <a:spLocks noChangeShapeType="1"/>
          </p:cNvSpPr>
          <p:nvPr/>
        </p:nvSpPr>
        <p:spPr bwMode="auto">
          <a:xfrm>
            <a:off x="6189785" y="5210876"/>
            <a:ext cx="1270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Line 220"/>
          <p:cNvSpPr>
            <a:spLocks noChangeShapeType="1"/>
          </p:cNvSpPr>
          <p:nvPr/>
        </p:nvSpPr>
        <p:spPr bwMode="auto">
          <a:xfrm flipH="1">
            <a:off x="6316785" y="5210876"/>
            <a:ext cx="1397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Line 283"/>
          <p:cNvSpPr>
            <a:spLocks noChangeShapeType="1"/>
          </p:cNvSpPr>
          <p:nvPr/>
        </p:nvSpPr>
        <p:spPr bwMode="auto">
          <a:xfrm flipV="1">
            <a:off x="6316785" y="1679491"/>
            <a:ext cx="0" cy="363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251520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Rectangle 153"/>
          <p:cNvSpPr>
            <a:spLocks noChangeArrowheads="1"/>
          </p:cNvSpPr>
          <p:nvPr/>
        </p:nvSpPr>
        <p:spPr bwMode="auto">
          <a:xfrm>
            <a:off x="395113" y="5985792"/>
            <a:ext cx="138113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Line 154"/>
          <p:cNvSpPr>
            <a:spLocks noChangeShapeType="1"/>
          </p:cNvSpPr>
          <p:nvPr/>
        </p:nvSpPr>
        <p:spPr bwMode="auto">
          <a:xfrm>
            <a:off x="296688" y="6054055"/>
            <a:ext cx="336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Rectangle 155"/>
          <p:cNvSpPr>
            <a:spLocks noChangeArrowheads="1"/>
          </p:cNvSpPr>
          <p:nvPr/>
        </p:nvSpPr>
        <p:spPr bwMode="auto">
          <a:xfrm>
            <a:off x="699913" y="5982617"/>
            <a:ext cx="4039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6" name="Freeform 156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06 w 212"/>
              <a:gd name="T1" fmla="*/ 0 h 133"/>
              <a:gd name="T2" fmla="*/ 0 w 212"/>
              <a:gd name="T3" fmla="*/ 66 h 133"/>
              <a:gd name="T4" fmla="*/ 106 w 212"/>
              <a:gd name="T5" fmla="*/ 133 h 133"/>
              <a:gd name="T6" fmla="*/ 212 w 212"/>
              <a:gd name="T7" fmla="*/ 66 h 133"/>
              <a:gd name="T8" fmla="*/ 106 w 212"/>
              <a:gd name="T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3">
                <a:moveTo>
                  <a:pt x="106" y="0"/>
                </a:moveTo>
                <a:lnTo>
                  <a:pt x="0" y="66"/>
                </a:lnTo>
                <a:lnTo>
                  <a:pt x="106" y="133"/>
                </a:lnTo>
                <a:lnTo>
                  <a:pt x="212" y="66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Freeform 157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Line 158"/>
          <p:cNvSpPr>
            <a:spLocks noChangeShapeType="1"/>
          </p:cNvSpPr>
          <p:nvPr/>
        </p:nvSpPr>
        <p:spPr bwMode="auto">
          <a:xfrm flipV="1">
            <a:off x="1473026" y="5949280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Rectangle 159"/>
          <p:cNvSpPr>
            <a:spLocks noChangeArrowheads="1"/>
          </p:cNvSpPr>
          <p:nvPr/>
        </p:nvSpPr>
        <p:spPr bwMode="auto">
          <a:xfrm>
            <a:off x="1707976" y="5984205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626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296688" y="222796"/>
            <a:ext cx="8771712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trials (statin vs control OR more vs less statin)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EVENTS </a:t>
            </a: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LDL-C </a:t>
            </a:r>
            <a:endPara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31750" y="399949"/>
            <a:ext cx="9077325" cy="640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296688" y="1052736"/>
            <a:ext cx="8785572" cy="5391886"/>
            <a:chOff x="296688" y="1110628"/>
            <a:chExt cx="8785572" cy="5391886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6924476" y="1662668"/>
              <a:ext cx="0" cy="41179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5549701" y="5517232"/>
              <a:ext cx="20605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440164" y="5887120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0.5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6084689" y="5887120"/>
              <a:ext cx="2981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0.75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6881614" y="5888707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459464" y="5887120"/>
              <a:ext cx="2981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1.25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5549701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6237089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6924476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7610276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464400" y="1666800"/>
              <a:ext cx="860400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7195939" y="6133182"/>
              <a:ext cx="8095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Control/less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better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5148064" y="6133182"/>
              <a:ext cx="7854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Statin/more</a:t>
              </a:r>
            </a:p>
            <a:p>
              <a:pPr algn="ctr"/>
              <a:r>
                <a:rPr lang="en-US" altLang="en-US" sz="1200" dirty="0" smtClean="0">
                  <a:solidFill>
                    <a:srgbClr val="000000"/>
                  </a:solidFill>
                </a:rPr>
                <a:t>better</a:t>
              </a:r>
              <a:endParaRPr lang="en-US" altLang="en-US" sz="1200" dirty="0"/>
            </a:p>
          </p:txBody>
        </p:sp>
        <p:sp>
          <p:nvSpPr>
            <p:cNvPr id="98" name="Rectangle 33"/>
            <p:cNvSpPr>
              <a:spLocks noChangeArrowheads="1"/>
            </p:cNvSpPr>
            <p:nvPr/>
          </p:nvSpPr>
          <p:spPr bwMode="auto">
            <a:xfrm>
              <a:off x="464400" y="1854000"/>
              <a:ext cx="83661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Non-fatal</a:t>
              </a:r>
              <a:r>
                <a:rPr kumimoji="0" lang="en-US" altLang="en-US" sz="1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MI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34"/>
            <p:cNvSpPr>
              <a:spLocks noChangeArrowheads="1"/>
            </p:cNvSpPr>
            <p:nvPr/>
          </p:nvSpPr>
          <p:spPr bwMode="auto">
            <a:xfrm>
              <a:off x="568325" y="185911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35"/>
            <p:cNvSpPr>
              <a:spLocks noChangeArrowheads="1"/>
            </p:cNvSpPr>
            <p:nvPr/>
          </p:nvSpPr>
          <p:spPr bwMode="auto">
            <a:xfrm>
              <a:off x="464400" y="2087712"/>
              <a:ext cx="890588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CHD death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36"/>
            <p:cNvSpPr>
              <a:spLocks noChangeArrowheads="1"/>
            </p:cNvSpPr>
            <p:nvPr/>
          </p:nvSpPr>
          <p:spPr bwMode="auto">
            <a:xfrm>
              <a:off x="464400" y="2297262"/>
              <a:ext cx="18970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major coronary event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1633538" y="2297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464400" y="2775099"/>
              <a:ext cx="5397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CABG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464400" y="3003699"/>
              <a:ext cx="51276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PTCA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464400" y="3216424"/>
              <a:ext cx="93662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Unspecified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ectangle 44"/>
            <p:cNvSpPr>
              <a:spLocks noChangeArrowheads="1"/>
            </p:cNvSpPr>
            <p:nvPr/>
          </p:nvSpPr>
          <p:spPr bwMode="auto">
            <a:xfrm>
              <a:off x="464400" y="3440262"/>
              <a:ext cx="229711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coronary </a:t>
              </a:r>
              <a:r>
                <a:rPr kumimoji="0" lang="en-US" altLang="en-US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revascular</a:t>
              </a:r>
              <a:r>
                <a:rPr lang="en-US" altLang="en-US" sz="1200" b="1" dirty="0" err="1" smtClean="0">
                  <a:solidFill>
                    <a:srgbClr val="000000"/>
                  </a:solidFill>
                  <a:latin typeface="Helvetica-Bold" charset="0"/>
                </a:rPr>
                <a:t>isation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tangle 45"/>
            <p:cNvSpPr>
              <a:spLocks noChangeArrowheads="1"/>
            </p:cNvSpPr>
            <p:nvPr/>
          </p:nvSpPr>
          <p:spPr bwMode="auto">
            <a:xfrm>
              <a:off x="447675" y="3440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ectangle 48"/>
            <p:cNvSpPr>
              <a:spLocks noChangeArrowheads="1"/>
            </p:cNvSpPr>
            <p:nvPr/>
          </p:nvSpPr>
          <p:spPr bwMode="auto">
            <a:xfrm>
              <a:off x="1438275" y="3440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464400" y="3918099"/>
              <a:ext cx="115252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Ischaemic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Rectangle 51"/>
            <p:cNvSpPr>
              <a:spLocks noChangeArrowheads="1"/>
            </p:cNvSpPr>
            <p:nvPr/>
          </p:nvSpPr>
          <p:spPr bwMode="auto">
            <a:xfrm>
              <a:off x="1328738" y="39180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52"/>
            <p:cNvSpPr>
              <a:spLocks noChangeArrowheads="1"/>
            </p:cNvSpPr>
            <p:nvPr/>
          </p:nvSpPr>
          <p:spPr bwMode="auto">
            <a:xfrm>
              <a:off x="464400" y="4130824"/>
              <a:ext cx="14239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Haemorrhagic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53"/>
            <p:cNvSpPr>
              <a:spLocks noChangeArrowheads="1"/>
            </p:cNvSpPr>
            <p:nvPr/>
          </p:nvSpPr>
          <p:spPr bwMode="auto">
            <a:xfrm>
              <a:off x="1608138" y="4130824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Rectangle 54"/>
            <p:cNvSpPr>
              <a:spLocks noChangeArrowheads="1"/>
            </p:cNvSpPr>
            <p:nvPr/>
          </p:nvSpPr>
          <p:spPr bwMode="auto">
            <a:xfrm>
              <a:off x="464400" y="4375299"/>
              <a:ext cx="110013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Unknown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Rectangle 55"/>
            <p:cNvSpPr>
              <a:spLocks noChangeArrowheads="1"/>
            </p:cNvSpPr>
            <p:nvPr/>
          </p:nvSpPr>
          <p:spPr bwMode="auto">
            <a:xfrm>
              <a:off x="692150" y="43752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Rectangle 56"/>
            <p:cNvSpPr>
              <a:spLocks noChangeArrowheads="1"/>
            </p:cNvSpPr>
            <p:nvPr/>
          </p:nvSpPr>
          <p:spPr bwMode="auto">
            <a:xfrm>
              <a:off x="1274763" y="43752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Rectangle 57"/>
            <p:cNvSpPr>
              <a:spLocks noChangeArrowheads="1"/>
            </p:cNvSpPr>
            <p:nvPr/>
          </p:nvSpPr>
          <p:spPr bwMode="auto">
            <a:xfrm>
              <a:off x="464400" y="4583262"/>
              <a:ext cx="7937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ctangle 58"/>
            <p:cNvSpPr>
              <a:spLocks noChangeArrowheads="1"/>
            </p:cNvSpPr>
            <p:nvPr/>
          </p:nvSpPr>
          <p:spPr bwMode="auto">
            <a:xfrm>
              <a:off x="447675" y="4583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Rectangle 59"/>
            <p:cNvSpPr>
              <a:spLocks noChangeArrowheads="1"/>
            </p:cNvSpPr>
            <p:nvPr/>
          </p:nvSpPr>
          <p:spPr bwMode="auto">
            <a:xfrm>
              <a:off x="776288" y="4583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Rectangle 60"/>
            <p:cNvSpPr>
              <a:spLocks noChangeArrowheads="1"/>
            </p:cNvSpPr>
            <p:nvPr/>
          </p:nvSpPr>
          <p:spPr bwMode="auto">
            <a:xfrm>
              <a:off x="464400" y="5042049"/>
              <a:ext cx="18605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</a:rPr>
                <a:t>An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-Bold" charset="0"/>
                </a:rPr>
                <a:t>y major vascular </a:t>
              </a:r>
              <a:r>
                <a:rPr lang="en-US" altLang="en-US" sz="1200" b="1" dirty="0" smtClean="0">
                  <a:solidFill>
                    <a:srgbClr val="000000"/>
                  </a:solidFill>
                  <a:latin typeface="Helvetica-Bold" charset="0"/>
                </a:rPr>
                <a:t>event</a:t>
              </a:r>
              <a:endParaRPr lang="en-US" altLang="en-US" sz="1200" dirty="0"/>
            </a:p>
          </p:txBody>
        </p:sp>
        <p:sp>
          <p:nvSpPr>
            <p:cNvPr id="127" name="Rectangle 61"/>
            <p:cNvSpPr>
              <a:spLocks noChangeArrowheads="1"/>
            </p:cNvSpPr>
            <p:nvPr/>
          </p:nvSpPr>
          <p:spPr bwMode="auto">
            <a:xfrm>
              <a:off x="447675" y="504204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Rectangle 65"/>
            <p:cNvSpPr>
              <a:spLocks noChangeArrowheads="1"/>
            </p:cNvSpPr>
            <p:nvPr/>
          </p:nvSpPr>
          <p:spPr bwMode="auto">
            <a:xfrm>
              <a:off x="3088784" y="1844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3485 (1.0)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66"/>
            <p:cNvSpPr>
              <a:spLocks noChangeArrowheads="1"/>
            </p:cNvSpPr>
            <p:nvPr/>
          </p:nvSpPr>
          <p:spPr bwMode="auto">
            <a:xfrm>
              <a:off x="3088784" y="20734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1887 (0.5)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ectangle 67"/>
            <p:cNvSpPr>
              <a:spLocks noChangeArrowheads="1"/>
            </p:cNvSpPr>
            <p:nvPr/>
          </p:nvSpPr>
          <p:spPr bwMode="auto">
            <a:xfrm>
              <a:off x="3088784" y="2297262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5105 (1.4)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Rectangle 68"/>
            <p:cNvSpPr>
              <a:spLocks noChangeArrowheads="1"/>
            </p:cNvSpPr>
            <p:nvPr/>
          </p:nvSpPr>
          <p:spPr bwMode="auto">
            <a:xfrm>
              <a:off x="3088784" y="2760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1453 (0.4)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Rectangle 69"/>
            <p:cNvSpPr>
              <a:spLocks noChangeArrowheads="1"/>
            </p:cNvSpPr>
            <p:nvPr/>
          </p:nvSpPr>
          <p:spPr bwMode="auto">
            <a:xfrm>
              <a:off x="3088784" y="2987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1767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Rectangle 70"/>
            <p:cNvSpPr>
              <a:spLocks noChangeArrowheads="1"/>
            </p:cNvSpPr>
            <p:nvPr/>
          </p:nvSpPr>
          <p:spPr bwMode="auto">
            <a:xfrm>
              <a:off x="3088784" y="32180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2133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Rectangle 71"/>
            <p:cNvSpPr>
              <a:spLocks noChangeArrowheads="1"/>
            </p:cNvSpPr>
            <p:nvPr/>
          </p:nvSpPr>
          <p:spPr bwMode="auto">
            <a:xfrm>
              <a:off x="3088784" y="3441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5353 (1.5)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72"/>
            <p:cNvSpPr>
              <a:spLocks noChangeArrowheads="1"/>
            </p:cNvSpPr>
            <p:nvPr/>
          </p:nvSpPr>
          <p:spPr bwMode="auto">
            <a:xfrm>
              <a:off x="3088784" y="3903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1427 (0.4)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ectangle 73"/>
            <p:cNvSpPr>
              <a:spLocks noChangeArrowheads="1"/>
            </p:cNvSpPr>
            <p:nvPr/>
          </p:nvSpPr>
          <p:spPr bwMode="auto">
            <a:xfrm>
              <a:off x="3088784" y="41324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257 (0.1)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3088784" y="43610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618 (0.2)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ectangle 75"/>
            <p:cNvSpPr>
              <a:spLocks noChangeArrowheads="1"/>
            </p:cNvSpPr>
            <p:nvPr/>
          </p:nvSpPr>
          <p:spPr bwMode="auto">
            <a:xfrm>
              <a:off x="3088784" y="4584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2302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Rectangle 76"/>
            <p:cNvSpPr>
              <a:spLocks noChangeArrowheads="1"/>
            </p:cNvSpPr>
            <p:nvPr/>
          </p:nvSpPr>
          <p:spPr bwMode="auto">
            <a:xfrm>
              <a:off x="3088784" y="5043637"/>
              <a:ext cx="92710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10973 (3.2)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Rectangle 77"/>
            <p:cNvSpPr>
              <a:spLocks noChangeArrowheads="1"/>
            </p:cNvSpPr>
            <p:nvPr/>
          </p:nvSpPr>
          <p:spPr bwMode="auto">
            <a:xfrm>
              <a:off x="4508996" y="1844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4593 (1.3)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Rectangle 78"/>
            <p:cNvSpPr>
              <a:spLocks noChangeArrowheads="1"/>
            </p:cNvSpPr>
            <p:nvPr/>
          </p:nvSpPr>
          <p:spPr bwMode="auto">
            <a:xfrm>
              <a:off x="4508996" y="20734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2281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ectangle 79"/>
            <p:cNvSpPr>
              <a:spLocks noChangeArrowheads="1"/>
            </p:cNvSpPr>
            <p:nvPr/>
          </p:nvSpPr>
          <p:spPr bwMode="auto">
            <a:xfrm>
              <a:off x="4508996" y="2297262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6512 (1.9)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ectangle 80"/>
            <p:cNvSpPr>
              <a:spLocks noChangeArrowheads="1"/>
            </p:cNvSpPr>
            <p:nvPr/>
          </p:nvSpPr>
          <p:spPr bwMode="auto">
            <a:xfrm>
              <a:off x="4508996" y="2760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1857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ectangle 81"/>
            <p:cNvSpPr>
              <a:spLocks noChangeArrowheads="1"/>
            </p:cNvSpPr>
            <p:nvPr/>
          </p:nvSpPr>
          <p:spPr bwMode="auto">
            <a:xfrm>
              <a:off x="4508996" y="2987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2283 (0.7)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82"/>
            <p:cNvSpPr>
              <a:spLocks noChangeArrowheads="1"/>
            </p:cNvSpPr>
            <p:nvPr/>
          </p:nvSpPr>
          <p:spPr bwMode="auto">
            <a:xfrm>
              <a:off x="4508996" y="32180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2667 (0.8)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83"/>
            <p:cNvSpPr>
              <a:spLocks noChangeArrowheads="1"/>
            </p:cNvSpPr>
            <p:nvPr/>
          </p:nvSpPr>
          <p:spPr bwMode="auto">
            <a:xfrm>
              <a:off x="4508996" y="3441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6807 (2.0)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ectangle 84"/>
            <p:cNvSpPr>
              <a:spLocks noChangeArrowheads="1"/>
            </p:cNvSpPr>
            <p:nvPr/>
          </p:nvSpPr>
          <p:spPr bwMode="auto">
            <a:xfrm>
              <a:off x="4508996" y="3903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1751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Rectangle 85"/>
            <p:cNvSpPr>
              <a:spLocks noChangeArrowheads="1"/>
            </p:cNvSpPr>
            <p:nvPr/>
          </p:nvSpPr>
          <p:spPr bwMode="auto">
            <a:xfrm>
              <a:off x="4508996" y="41324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220 (0.1)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Rectangle 86"/>
            <p:cNvSpPr>
              <a:spLocks noChangeArrowheads="1"/>
            </p:cNvSpPr>
            <p:nvPr/>
          </p:nvSpPr>
          <p:spPr bwMode="auto">
            <a:xfrm>
              <a:off x="4508996" y="43610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709 (0.2)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Rectangle 87"/>
            <p:cNvSpPr>
              <a:spLocks noChangeArrowheads="1"/>
            </p:cNvSpPr>
            <p:nvPr/>
          </p:nvSpPr>
          <p:spPr bwMode="auto">
            <a:xfrm>
              <a:off x="4508996" y="4584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2680 (0.8)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Rectangle 88"/>
            <p:cNvSpPr>
              <a:spLocks noChangeArrowheads="1"/>
            </p:cNvSpPr>
            <p:nvPr/>
          </p:nvSpPr>
          <p:spPr bwMode="auto">
            <a:xfrm>
              <a:off x="4508996" y="5043637"/>
              <a:ext cx="92710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13350 (4.0)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Rectangle 89"/>
            <p:cNvSpPr>
              <a:spLocks noChangeArrowheads="1"/>
            </p:cNvSpPr>
            <p:nvPr/>
          </p:nvSpPr>
          <p:spPr bwMode="auto">
            <a:xfrm>
              <a:off x="7731297" y="18448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0.73 (0.69 - 0.78)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90"/>
            <p:cNvSpPr>
              <a:spLocks noChangeArrowheads="1"/>
            </p:cNvSpPr>
            <p:nvPr/>
          </p:nvSpPr>
          <p:spPr bwMode="auto">
            <a:xfrm>
              <a:off x="7731297" y="20734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0.80 (0.74 - 0.87)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91"/>
            <p:cNvSpPr>
              <a:spLocks noChangeArrowheads="1"/>
            </p:cNvSpPr>
            <p:nvPr/>
          </p:nvSpPr>
          <p:spPr bwMode="auto">
            <a:xfrm>
              <a:off x="7731297" y="2297262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0.76 (0.73 - 0.78)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ectangle 92"/>
            <p:cNvSpPr>
              <a:spLocks noChangeArrowheads="1"/>
            </p:cNvSpPr>
            <p:nvPr/>
          </p:nvSpPr>
          <p:spPr bwMode="auto">
            <a:xfrm>
              <a:off x="7731297" y="27608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0.75 (0.69 - 0.82)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Rectangle 93"/>
            <p:cNvSpPr>
              <a:spLocks noChangeArrowheads="1"/>
            </p:cNvSpPr>
            <p:nvPr/>
          </p:nvSpPr>
          <p:spPr bwMode="auto">
            <a:xfrm>
              <a:off x="7731297" y="29878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0.72 (0.65 - 0.80)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Rectangle 94"/>
            <p:cNvSpPr>
              <a:spLocks noChangeArrowheads="1"/>
            </p:cNvSpPr>
            <p:nvPr/>
          </p:nvSpPr>
          <p:spPr bwMode="auto">
            <a:xfrm>
              <a:off x="7731297" y="32180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0.76 (0.70 - 0.82)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Rectangle 95"/>
            <p:cNvSpPr>
              <a:spLocks noChangeArrowheads="1"/>
            </p:cNvSpPr>
            <p:nvPr/>
          </p:nvSpPr>
          <p:spPr bwMode="auto">
            <a:xfrm>
              <a:off x="7731297" y="3441849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0.75 (0.72 - 0.78)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Rectangle 96"/>
            <p:cNvSpPr>
              <a:spLocks noChangeArrowheads="1"/>
            </p:cNvSpPr>
            <p:nvPr/>
          </p:nvSpPr>
          <p:spPr bwMode="auto">
            <a:xfrm>
              <a:off x="7731297" y="39038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0.79 (0.72 - 0.87)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Rectangle 97"/>
            <p:cNvSpPr>
              <a:spLocks noChangeArrowheads="1"/>
            </p:cNvSpPr>
            <p:nvPr/>
          </p:nvSpPr>
          <p:spPr bwMode="auto">
            <a:xfrm>
              <a:off x="7731297" y="41324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1.12 (0.88 - 1.43)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Rectangle 98"/>
            <p:cNvSpPr>
              <a:spLocks noChangeArrowheads="1"/>
            </p:cNvSpPr>
            <p:nvPr/>
          </p:nvSpPr>
          <p:spPr bwMode="auto">
            <a:xfrm>
              <a:off x="7731297" y="43610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0.88 (0.76 - 1.01)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Rectangle 99"/>
            <p:cNvSpPr>
              <a:spLocks noChangeArrowheads="1"/>
            </p:cNvSpPr>
            <p:nvPr/>
          </p:nvSpPr>
          <p:spPr bwMode="auto">
            <a:xfrm>
              <a:off x="7731297" y="4584849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0.84 (0.79 - 0.89)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Rectangle 100"/>
            <p:cNvSpPr>
              <a:spLocks noChangeArrowheads="1"/>
            </p:cNvSpPr>
            <p:nvPr/>
          </p:nvSpPr>
          <p:spPr bwMode="auto">
            <a:xfrm>
              <a:off x="7731297" y="5043637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0.78 (0.76 - 0.80)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Rectangle 108"/>
            <p:cNvSpPr>
              <a:spLocks noChangeArrowheads="1"/>
            </p:cNvSpPr>
            <p:nvPr/>
          </p:nvSpPr>
          <p:spPr bwMode="auto">
            <a:xfrm>
              <a:off x="6098976" y="1852762"/>
              <a:ext cx="185738" cy="18573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Line 109"/>
            <p:cNvSpPr>
              <a:spLocks noChangeShapeType="1"/>
            </p:cNvSpPr>
            <p:nvPr/>
          </p:nvSpPr>
          <p:spPr bwMode="auto">
            <a:xfrm>
              <a:off x="6079926" y="1946424"/>
              <a:ext cx="23177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Rectangle 110"/>
            <p:cNvSpPr>
              <a:spLocks noChangeArrowheads="1"/>
            </p:cNvSpPr>
            <p:nvPr/>
          </p:nvSpPr>
          <p:spPr bwMode="auto">
            <a:xfrm>
              <a:off x="6305351" y="2106762"/>
              <a:ext cx="133350" cy="13493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Line 111"/>
            <p:cNvSpPr>
              <a:spLocks noChangeShapeType="1"/>
            </p:cNvSpPr>
            <p:nvPr/>
          </p:nvSpPr>
          <p:spPr bwMode="auto">
            <a:xfrm>
              <a:off x="6202164" y="2175024"/>
              <a:ext cx="354013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Line 112"/>
            <p:cNvSpPr>
              <a:spLocks noChangeShapeType="1"/>
            </p:cNvSpPr>
            <p:nvPr/>
          </p:nvSpPr>
          <p:spPr bwMode="auto">
            <a:xfrm flipV="1">
              <a:off x="6178351" y="2289324"/>
              <a:ext cx="7461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Line 113"/>
            <p:cNvSpPr>
              <a:spLocks noChangeShapeType="1"/>
            </p:cNvSpPr>
            <p:nvPr/>
          </p:nvSpPr>
          <p:spPr bwMode="auto">
            <a:xfrm flipH="1" flipV="1">
              <a:off x="6252964" y="2289324"/>
              <a:ext cx="777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Line 114"/>
            <p:cNvSpPr>
              <a:spLocks noChangeShapeType="1"/>
            </p:cNvSpPr>
            <p:nvPr/>
          </p:nvSpPr>
          <p:spPr bwMode="auto">
            <a:xfrm>
              <a:off x="6178351" y="2403624"/>
              <a:ext cx="7461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Line 115"/>
            <p:cNvSpPr>
              <a:spLocks noChangeShapeType="1"/>
            </p:cNvSpPr>
            <p:nvPr/>
          </p:nvSpPr>
          <p:spPr bwMode="auto">
            <a:xfrm flipH="1">
              <a:off x="6252964" y="2403624"/>
              <a:ext cx="777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Line 116"/>
            <p:cNvSpPr>
              <a:spLocks noChangeShapeType="1"/>
            </p:cNvSpPr>
            <p:nvPr/>
          </p:nvSpPr>
          <p:spPr bwMode="auto">
            <a:xfrm flipV="1">
              <a:off x="6252964" y="2289324"/>
              <a:ext cx="0" cy="2286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Rectangle 117"/>
            <p:cNvSpPr>
              <a:spLocks noChangeArrowheads="1"/>
            </p:cNvSpPr>
            <p:nvPr/>
          </p:nvSpPr>
          <p:spPr bwMode="auto">
            <a:xfrm>
              <a:off x="6186289" y="2797324"/>
              <a:ext cx="125413" cy="127000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Line 118"/>
            <p:cNvSpPr>
              <a:spLocks noChangeShapeType="1"/>
            </p:cNvSpPr>
            <p:nvPr/>
          </p:nvSpPr>
          <p:spPr bwMode="auto">
            <a:xfrm>
              <a:off x="6081514" y="2860824"/>
              <a:ext cx="349250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Rectangle 119"/>
            <p:cNvSpPr>
              <a:spLocks noChangeArrowheads="1"/>
            </p:cNvSpPr>
            <p:nvPr/>
          </p:nvSpPr>
          <p:spPr bwMode="auto">
            <a:xfrm>
              <a:off x="6097389" y="3037037"/>
              <a:ext cx="103188" cy="10477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Line 120"/>
            <p:cNvSpPr>
              <a:spLocks noChangeShapeType="1"/>
            </p:cNvSpPr>
            <p:nvPr/>
          </p:nvSpPr>
          <p:spPr bwMode="auto">
            <a:xfrm>
              <a:off x="5957689" y="3089424"/>
              <a:ext cx="404813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121"/>
            <p:cNvSpPr>
              <a:spLocks noChangeArrowheads="1"/>
            </p:cNvSpPr>
            <p:nvPr/>
          </p:nvSpPr>
          <p:spPr bwMode="auto">
            <a:xfrm>
              <a:off x="6200576" y="3252937"/>
              <a:ext cx="128588" cy="13176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Line 122"/>
            <p:cNvSpPr>
              <a:spLocks noChangeShapeType="1"/>
            </p:cNvSpPr>
            <p:nvPr/>
          </p:nvSpPr>
          <p:spPr bwMode="auto">
            <a:xfrm>
              <a:off x="6100564" y="3319612"/>
              <a:ext cx="342900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Line 123"/>
            <p:cNvSpPr>
              <a:spLocks noChangeShapeType="1"/>
            </p:cNvSpPr>
            <p:nvPr/>
          </p:nvSpPr>
          <p:spPr bwMode="auto">
            <a:xfrm flipV="1">
              <a:off x="6152951" y="3432324"/>
              <a:ext cx="7620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Line 124"/>
            <p:cNvSpPr>
              <a:spLocks noChangeShapeType="1"/>
            </p:cNvSpPr>
            <p:nvPr/>
          </p:nvSpPr>
          <p:spPr bwMode="auto">
            <a:xfrm flipH="1" flipV="1">
              <a:off x="6229151" y="3432324"/>
              <a:ext cx="809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Line 125"/>
            <p:cNvSpPr>
              <a:spLocks noChangeShapeType="1"/>
            </p:cNvSpPr>
            <p:nvPr/>
          </p:nvSpPr>
          <p:spPr bwMode="auto">
            <a:xfrm>
              <a:off x="6152951" y="3546624"/>
              <a:ext cx="76200" cy="1158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Line 126"/>
            <p:cNvSpPr>
              <a:spLocks noChangeShapeType="1"/>
            </p:cNvSpPr>
            <p:nvPr/>
          </p:nvSpPr>
          <p:spPr bwMode="auto">
            <a:xfrm flipH="1">
              <a:off x="6229151" y="3546624"/>
              <a:ext cx="80963" cy="1158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Line 127"/>
            <p:cNvSpPr>
              <a:spLocks noChangeShapeType="1"/>
            </p:cNvSpPr>
            <p:nvPr/>
          </p:nvSpPr>
          <p:spPr bwMode="auto">
            <a:xfrm flipV="1">
              <a:off x="6229151" y="3432324"/>
              <a:ext cx="0" cy="2301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Rectangle 128"/>
            <p:cNvSpPr>
              <a:spLocks noChangeArrowheads="1"/>
            </p:cNvSpPr>
            <p:nvPr/>
          </p:nvSpPr>
          <p:spPr bwMode="auto">
            <a:xfrm>
              <a:off x="6294239" y="3948262"/>
              <a:ext cx="112713" cy="11271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Line 129"/>
            <p:cNvSpPr>
              <a:spLocks noChangeShapeType="1"/>
            </p:cNvSpPr>
            <p:nvPr/>
          </p:nvSpPr>
          <p:spPr bwMode="auto">
            <a:xfrm>
              <a:off x="6152951" y="4005412"/>
              <a:ext cx="414338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Rectangle 130"/>
            <p:cNvSpPr>
              <a:spLocks noChangeArrowheads="1"/>
            </p:cNvSpPr>
            <p:nvPr/>
          </p:nvSpPr>
          <p:spPr bwMode="auto">
            <a:xfrm>
              <a:off x="7237214" y="4211787"/>
              <a:ext cx="42863" cy="4286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Line 131"/>
            <p:cNvSpPr>
              <a:spLocks noChangeShapeType="1"/>
            </p:cNvSpPr>
            <p:nvPr/>
          </p:nvSpPr>
          <p:spPr bwMode="auto">
            <a:xfrm>
              <a:off x="7607101" y="4234012"/>
              <a:ext cx="317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Freeform 132"/>
            <p:cNvSpPr>
              <a:spLocks/>
            </p:cNvSpPr>
            <p:nvPr/>
          </p:nvSpPr>
          <p:spPr bwMode="auto">
            <a:xfrm>
              <a:off x="7549951" y="4197499"/>
              <a:ext cx="60325" cy="71438"/>
            </a:xfrm>
            <a:custGeom>
              <a:avLst/>
              <a:gdLst>
                <a:gd name="T0" fmla="*/ 0 w 62"/>
                <a:gd name="T1" fmla="*/ 72 h 72"/>
                <a:gd name="T2" fmla="*/ 62 w 62"/>
                <a:gd name="T3" fmla="*/ 36 h 72"/>
                <a:gd name="T4" fmla="*/ 0 w 62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" h="72">
                  <a:moveTo>
                    <a:pt x="0" y="72"/>
                  </a:moveTo>
                  <a:lnTo>
                    <a:pt x="62" y="36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Line 133"/>
            <p:cNvSpPr>
              <a:spLocks noChangeShapeType="1"/>
            </p:cNvSpPr>
            <p:nvPr/>
          </p:nvSpPr>
          <p:spPr bwMode="auto">
            <a:xfrm>
              <a:off x="6592689" y="4234012"/>
              <a:ext cx="1017588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Rectangle 134"/>
            <p:cNvSpPr>
              <a:spLocks noChangeArrowheads="1"/>
            </p:cNvSpPr>
            <p:nvPr/>
          </p:nvSpPr>
          <p:spPr bwMode="auto">
            <a:xfrm>
              <a:off x="6546651" y="4424512"/>
              <a:ext cx="73025" cy="76200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Line 135"/>
            <p:cNvSpPr>
              <a:spLocks noChangeShapeType="1"/>
            </p:cNvSpPr>
            <p:nvPr/>
          </p:nvSpPr>
          <p:spPr bwMode="auto">
            <a:xfrm>
              <a:off x="6260901" y="4462612"/>
              <a:ext cx="69532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Line 136"/>
            <p:cNvSpPr>
              <a:spLocks noChangeShapeType="1"/>
            </p:cNvSpPr>
            <p:nvPr/>
          </p:nvSpPr>
          <p:spPr bwMode="auto">
            <a:xfrm flipV="1">
              <a:off x="6359326" y="4576912"/>
              <a:ext cx="1285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Line 137"/>
            <p:cNvSpPr>
              <a:spLocks noChangeShapeType="1"/>
            </p:cNvSpPr>
            <p:nvPr/>
          </p:nvSpPr>
          <p:spPr bwMode="auto">
            <a:xfrm flipH="1" flipV="1">
              <a:off x="6487914" y="4576912"/>
              <a:ext cx="136525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Line 138"/>
            <p:cNvSpPr>
              <a:spLocks noChangeShapeType="1"/>
            </p:cNvSpPr>
            <p:nvPr/>
          </p:nvSpPr>
          <p:spPr bwMode="auto">
            <a:xfrm>
              <a:off x="6359326" y="4691212"/>
              <a:ext cx="1285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Line 139"/>
            <p:cNvSpPr>
              <a:spLocks noChangeShapeType="1"/>
            </p:cNvSpPr>
            <p:nvPr/>
          </p:nvSpPr>
          <p:spPr bwMode="auto">
            <a:xfrm flipH="1">
              <a:off x="6487914" y="4691212"/>
              <a:ext cx="136525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Line 140"/>
            <p:cNvSpPr>
              <a:spLocks noChangeShapeType="1"/>
            </p:cNvSpPr>
            <p:nvPr/>
          </p:nvSpPr>
          <p:spPr bwMode="auto">
            <a:xfrm flipV="1">
              <a:off x="6487914" y="4576912"/>
              <a:ext cx="0" cy="2286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Line 141"/>
            <p:cNvSpPr>
              <a:spLocks noChangeShapeType="1"/>
            </p:cNvSpPr>
            <p:nvPr/>
          </p:nvSpPr>
          <p:spPr bwMode="auto">
            <a:xfrm flipV="1">
              <a:off x="6273601" y="5034112"/>
              <a:ext cx="555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2" name="Line 142"/>
            <p:cNvSpPr>
              <a:spLocks noChangeShapeType="1"/>
            </p:cNvSpPr>
            <p:nvPr/>
          </p:nvSpPr>
          <p:spPr bwMode="auto">
            <a:xfrm flipH="1" flipV="1">
              <a:off x="6329164" y="5034112"/>
              <a:ext cx="5715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Line 143"/>
            <p:cNvSpPr>
              <a:spLocks noChangeShapeType="1"/>
            </p:cNvSpPr>
            <p:nvPr/>
          </p:nvSpPr>
          <p:spPr bwMode="auto">
            <a:xfrm>
              <a:off x="6273601" y="5148412"/>
              <a:ext cx="555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Line 144"/>
            <p:cNvSpPr>
              <a:spLocks noChangeShapeType="1"/>
            </p:cNvSpPr>
            <p:nvPr/>
          </p:nvSpPr>
          <p:spPr bwMode="auto">
            <a:xfrm flipH="1">
              <a:off x="6329164" y="5148412"/>
              <a:ext cx="5715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Line 145"/>
            <p:cNvSpPr>
              <a:spLocks noChangeShapeType="1"/>
            </p:cNvSpPr>
            <p:nvPr/>
          </p:nvSpPr>
          <p:spPr bwMode="auto">
            <a:xfrm flipV="1">
              <a:off x="6329164" y="1773200"/>
              <a:ext cx="0" cy="345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" name="Rectangle 12"/>
            <p:cNvSpPr>
              <a:spLocks noChangeArrowheads="1"/>
            </p:cNvSpPr>
            <p:nvPr/>
          </p:nvSpPr>
          <p:spPr bwMode="auto">
            <a:xfrm>
              <a:off x="464963" y="1256679"/>
              <a:ext cx="77585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Outcome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3" name="Rectangle 13"/>
            <p:cNvSpPr>
              <a:spLocks noChangeArrowheads="1"/>
            </p:cNvSpPr>
            <p:nvPr/>
          </p:nvSpPr>
          <p:spPr bwMode="auto">
            <a:xfrm>
              <a:off x="2987824" y="1363042"/>
              <a:ext cx="98584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Statin/more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4" name="Rectangle 14"/>
            <p:cNvSpPr>
              <a:spLocks noChangeArrowheads="1"/>
            </p:cNvSpPr>
            <p:nvPr/>
          </p:nvSpPr>
          <p:spPr bwMode="auto">
            <a:xfrm>
              <a:off x="4382964" y="1363042"/>
              <a:ext cx="9666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b="1" dirty="0" smtClean="0">
                  <a:solidFill>
                    <a:srgbClr val="000000"/>
                  </a:solidFill>
                </a:rPr>
                <a:t>Control/less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5" name="Rectangle 26"/>
            <p:cNvSpPr>
              <a:spLocks noChangeArrowheads="1"/>
            </p:cNvSpPr>
            <p:nvPr/>
          </p:nvSpPr>
          <p:spPr bwMode="auto">
            <a:xfrm>
              <a:off x="7238327" y="1124744"/>
              <a:ext cx="162384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RR (CI) per mmol/L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LDL-C reduction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6" name="Rectangle 102"/>
            <p:cNvSpPr>
              <a:spLocks noChangeArrowheads="1"/>
            </p:cNvSpPr>
            <p:nvPr/>
          </p:nvSpPr>
          <p:spPr bwMode="auto">
            <a:xfrm>
              <a:off x="2987824" y="1110628"/>
              <a:ext cx="241572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No. of events (% per annum)</a:t>
              </a:r>
              <a:endPara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5" name="Rectangle 153"/>
            <p:cNvSpPr>
              <a:spLocks noChangeArrowheads="1"/>
            </p:cNvSpPr>
            <p:nvPr/>
          </p:nvSpPr>
          <p:spPr bwMode="auto">
            <a:xfrm>
              <a:off x="395113" y="5985792"/>
              <a:ext cx="138113" cy="1381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6" name="Line 154"/>
            <p:cNvSpPr>
              <a:spLocks noChangeShapeType="1"/>
            </p:cNvSpPr>
            <p:nvPr/>
          </p:nvSpPr>
          <p:spPr bwMode="auto">
            <a:xfrm>
              <a:off x="296688" y="6054055"/>
              <a:ext cx="33655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7" name="Rectangle 155"/>
            <p:cNvSpPr>
              <a:spLocks noChangeArrowheads="1"/>
            </p:cNvSpPr>
            <p:nvPr/>
          </p:nvSpPr>
          <p:spPr bwMode="auto">
            <a:xfrm>
              <a:off x="699913" y="5982617"/>
              <a:ext cx="40395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99% or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8" name="Freeform 156"/>
            <p:cNvSpPr>
              <a:spLocks/>
            </p:cNvSpPr>
            <p:nvPr/>
          </p:nvSpPr>
          <p:spPr bwMode="auto">
            <a:xfrm>
              <a:off x="1304751" y="5949280"/>
              <a:ext cx="336550" cy="211138"/>
            </a:xfrm>
            <a:custGeom>
              <a:avLst/>
              <a:gdLst>
                <a:gd name="T0" fmla="*/ 106 w 212"/>
                <a:gd name="T1" fmla="*/ 0 h 133"/>
                <a:gd name="T2" fmla="*/ 0 w 212"/>
                <a:gd name="T3" fmla="*/ 66 h 133"/>
                <a:gd name="T4" fmla="*/ 106 w 212"/>
                <a:gd name="T5" fmla="*/ 133 h 133"/>
                <a:gd name="T6" fmla="*/ 212 w 212"/>
                <a:gd name="T7" fmla="*/ 66 h 133"/>
                <a:gd name="T8" fmla="*/ 106 w 212"/>
                <a:gd name="T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133">
                  <a:moveTo>
                    <a:pt x="106" y="0"/>
                  </a:moveTo>
                  <a:lnTo>
                    <a:pt x="0" y="66"/>
                  </a:lnTo>
                  <a:lnTo>
                    <a:pt x="106" y="133"/>
                  </a:lnTo>
                  <a:lnTo>
                    <a:pt x="212" y="66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9" name="Freeform 157"/>
            <p:cNvSpPr>
              <a:spLocks/>
            </p:cNvSpPr>
            <p:nvPr/>
          </p:nvSpPr>
          <p:spPr bwMode="auto">
            <a:xfrm>
              <a:off x="1304751" y="5949280"/>
              <a:ext cx="336550" cy="211138"/>
            </a:xfrm>
            <a:custGeom>
              <a:avLst/>
              <a:gdLst>
                <a:gd name="T0" fmla="*/ 183 w 367"/>
                <a:gd name="T1" fmla="*/ 0 h 231"/>
                <a:gd name="T2" fmla="*/ 0 w 367"/>
                <a:gd name="T3" fmla="*/ 115 h 231"/>
                <a:gd name="T4" fmla="*/ 183 w 367"/>
                <a:gd name="T5" fmla="*/ 231 h 231"/>
                <a:gd name="T6" fmla="*/ 367 w 367"/>
                <a:gd name="T7" fmla="*/ 115 h 231"/>
                <a:gd name="T8" fmla="*/ 183 w 367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31">
                  <a:moveTo>
                    <a:pt x="183" y="0"/>
                  </a:moveTo>
                  <a:lnTo>
                    <a:pt x="0" y="115"/>
                  </a:lnTo>
                  <a:lnTo>
                    <a:pt x="183" y="231"/>
                  </a:lnTo>
                  <a:lnTo>
                    <a:pt x="367" y="115"/>
                  </a:lnTo>
                  <a:lnTo>
                    <a:pt x="18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0" name="Line 158"/>
            <p:cNvSpPr>
              <a:spLocks noChangeShapeType="1"/>
            </p:cNvSpPr>
            <p:nvPr/>
          </p:nvSpPr>
          <p:spPr bwMode="auto">
            <a:xfrm flipV="1">
              <a:off x="1473026" y="5949280"/>
              <a:ext cx="0" cy="21113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1" name="Rectangle 159"/>
            <p:cNvSpPr>
              <a:spLocks noChangeArrowheads="1"/>
            </p:cNvSpPr>
            <p:nvPr/>
          </p:nvSpPr>
          <p:spPr bwMode="auto">
            <a:xfrm>
              <a:off x="1707976" y="5984205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464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Line 724"/>
          <p:cNvSpPr>
            <a:spLocks noChangeShapeType="1"/>
          </p:cNvSpPr>
          <p:nvPr/>
        </p:nvSpPr>
        <p:spPr bwMode="auto">
          <a:xfrm flipV="1">
            <a:off x="5313741" y="1605235"/>
            <a:ext cx="0" cy="4140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2" name="Rectangle 142"/>
          <p:cNvSpPr txBox="1">
            <a:spLocks/>
          </p:cNvSpPr>
          <p:nvPr/>
        </p:nvSpPr>
        <p:spPr>
          <a:xfrm>
            <a:off x="0" y="144016"/>
            <a:ext cx="9144000" cy="7647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 MAJOR VASCULAR EVENTS </a:t>
            </a:r>
          </a:p>
          <a:p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reduction, by baseline prognostic factors</a:t>
            </a:r>
            <a:endParaRPr lang="en-GB" altLang="en-US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3" name="Line 367"/>
          <p:cNvSpPr>
            <a:spLocks noChangeShapeType="1"/>
          </p:cNvSpPr>
          <p:nvPr/>
        </p:nvSpPr>
        <p:spPr bwMode="auto">
          <a:xfrm flipV="1">
            <a:off x="5645579" y="1398810"/>
            <a:ext cx="0" cy="4644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" name="Line 368"/>
          <p:cNvSpPr>
            <a:spLocks noChangeShapeType="1"/>
          </p:cNvSpPr>
          <p:nvPr/>
        </p:nvSpPr>
        <p:spPr bwMode="auto">
          <a:xfrm>
            <a:off x="4867704" y="5895875"/>
            <a:ext cx="1168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5" name="Rectangle 369"/>
          <p:cNvSpPr>
            <a:spLocks noChangeArrowheads="1"/>
          </p:cNvSpPr>
          <p:nvPr/>
        </p:nvSpPr>
        <p:spPr bwMode="auto">
          <a:xfrm>
            <a:off x="4796266" y="6132413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6" name="Rectangle 370"/>
          <p:cNvSpPr>
            <a:spLocks noChangeArrowheads="1"/>
          </p:cNvSpPr>
          <p:nvPr/>
        </p:nvSpPr>
        <p:spPr bwMode="auto">
          <a:xfrm>
            <a:off x="5156629" y="6132413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7" name="Rectangle 371"/>
          <p:cNvSpPr>
            <a:spLocks noChangeArrowheads="1"/>
          </p:cNvSpPr>
          <p:nvPr/>
        </p:nvSpPr>
        <p:spPr bwMode="auto">
          <a:xfrm>
            <a:off x="5617004" y="6132413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8" name="Rectangle 372"/>
          <p:cNvSpPr>
            <a:spLocks noChangeArrowheads="1"/>
          </p:cNvSpPr>
          <p:nvPr/>
        </p:nvSpPr>
        <p:spPr bwMode="auto">
          <a:xfrm>
            <a:off x="5936091" y="6132413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9" name="Line 373"/>
          <p:cNvSpPr>
            <a:spLocks noChangeShapeType="1"/>
          </p:cNvSpPr>
          <p:nvPr/>
        </p:nvSpPr>
        <p:spPr bwMode="auto">
          <a:xfrm>
            <a:off x="4867704" y="5895875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0" name="Line 374"/>
          <p:cNvSpPr>
            <a:spLocks noChangeShapeType="1"/>
          </p:cNvSpPr>
          <p:nvPr/>
        </p:nvSpPr>
        <p:spPr bwMode="auto">
          <a:xfrm>
            <a:off x="5256641" y="5895875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1" name="Line 375"/>
          <p:cNvSpPr>
            <a:spLocks noChangeShapeType="1"/>
          </p:cNvSpPr>
          <p:nvPr/>
        </p:nvSpPr>
        <p:spPr bwMode="auto">
          <a:xfrm>
            <a:off x="5645579" y="5895875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2" name="Line 376"/>
          <p:cNvSpPr>
            <a:spLocks noChangeShapeType="1"/>
          </p:cNvSpPr>
          <p:nvPr/>
        </p:nvSpPr>
        <p:spPr bwMode="auto">
          <a:xfrm>
            <a:off x="6036104" y="5895875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3" name="Rectangle 377"/>
          <p:cNvSpPr>
            <a:spLocks noChangeArrowheads="1"/>
          </p:cNvSpPr>
          <p:nvPr/>
        </p:nvSpPr>
        <p:spPr bwMode="auto">
          <a:xfrm>
            <a:off x="948805" y="1101947"/>
            <a:ext cx="6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4" name="Rectangle 379"/>
          <p:cNvSpPr>
            <a:spLocks noChangeArrowheads="1"/>
          </p:cNvSpPr>
          <p:nvPr/>
        </p:nvSpPr>
        <p:spPr bwMode="auto">
          <a:xfrm>
            <a:off x="2304530" y="1137891"/>
            <a:ext cx="8463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5" name="Rectangle 380"/>
          <p:cNvSpPr>
            <a:spLocks noChangeArrowheads="1"/>
          </p:cNvSpPr>
          <p:nvPr/>
        </p:nvSpPr>
        <p:spPr bwMode="auto">
          <a:xfrm>
            <a:off x="3250285" y="1137891"/>
            <a:ext cx="8896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6" name="Rectangle 382"/>
          <p:cNvSpPr>
            <a:spLocks noChangeArrowheads="1"/>
          </p:cNvSpPr>
          <p:nvPr/>
        </p:nvSpPr>
        <p:spPr bwMode="auto">
          <a:xfrm>
            <a:off x="5657144" y="956068"/>
            <a:ext cx="14351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7" name="Line 388"/>
          <p:cNvSpPr>
            <a:spLocks noChangeShapeType="1"/>
          </p:cNvSpPr>
          <p:nvPr/>
        </p:nvSpPr>
        <p:spPr bwMode="auto">
          <a:xfrm>
            <a:off x="948805" y="1398810"/>
            <a:ext cx="60753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8" name="Rectangle 389"/>
          <p:cNvSpPr>
            <a:spLocks noChangeArrowheads="1"/>
          </p:cNvSpPr>
          <p:nvPr/>
        </p:nvSpPr>
        <p:spPr bwMode="auto">
          <a:xfrm>
            <a:off x="5766229" y="6289575"/>
            <a:ext cx="6748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9" name="Rectangle 391"/>
          <p:cNvSpPr>
            <a:spLocks noChangeArrowheads="1"/>
          </p:cNvSpPr>
          <p:nvPr/>
        </p:nvSpPr>
        <p:spPr bwMode="auto">
          <a:xfrm>
            <a:off x="4607354" y="6289575"/>
            <a:ext cx="6524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0" name="Rectangle 402"/>
          <p:cNvSpPr>
            <a:spLocks noChangeArrowheads="1"/>
          </p:cNvSpPr>
          <p:nvPr/>
        </p:nvSpPr>
        <p:spPr bwMode="auto">
          <a:xfrm>
            <a:off x="948805" y="1484784"/>
            <a:ext cx="163506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Previous vascular disease: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1" name="Rectangle 405"/>
          <p:cNvSpPr>
            <a:spLocks noChangeArrowheads="1"/>
          </p:cNvSpPr>
          <p:nvPr/>
        </p:nvSpPr>
        <p:spPr bwMode="auto">
          <a:xfrm>
            <a:off x="948805" y="1670522"/>
            <a:ext cx="27892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CHD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2" name="Rectangle 406"/>
          <p:cNvSpPr>
            <a:spLocks noChangeArrowheads="1"/>
          </p:cNvSpPr>
          <p:nvPr/>
        </p:nvSpPr>
        <p:spPr bwMode="auto">
          <a:xfrm>
            <a:off x="948805" y="1854672"/>
            <a:ext cx="10676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Non-CHD vascular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3" name="Rectangle 408"/>
          <p:cNvSpPr>
            <a:spLocks noChangeArrowheads="1"/>
          </p:cNvSpPr>
          <p:nvPr/>
        </p:nvSpPr>
        <p:spPr bwMode="auto">
          <a:xfrm>
            <a:off x="948805" y="2037234"/>
            <a:ext cx="3045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None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4" name="Rectangle 409"/>
          <p:cNvSpPr>
            <a:spLocks noChangeArrowheads="1"/>
          </p:cNvSpPr>
          <p:nvPr/>
        </p:nvSpPr>
        <p:spPr bwMode="auto">
          <a:xfrm>
            <a:off x="948805" y="2216622"/>
            <a:ext cx="57547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Diabetes: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5" name="Rectangle 410"/>
          <p:cNvSpPr>
            <a:spLocks noChangeArrowheads="1"/>
          </p:cNvSpPr>
          <p:nvPr/>
        </p:nvSpPr>
        <p:spPr bwMode="auto">
          <a:xfrm>
            <a:off x="948805" y="2392834"/>
            <a:ext cx="90569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Type 1 diabetes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6" name="Rectangle 412"/>
          <p:cNvSpPr>
            <a:spLocks noChangeArrowheads="1"/>
          </p:cNvSpPr>
          <p:nvPr/>
        </p:nvSpPr>
        <p:spPr bwMode="auto">
          <a:xfrm>
            <a:off x="948805" y="2576984"/>
            <a:ext cx="90569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Type </a:t>
            </a:r>
            <a:r>
              <a:rPr lang="en-US" altLang="en-US" sz="1000" dirty="0">
                <a:solidFill>
                  <a:srgbClr val="000000"/>
                </a:solidFill>
              </a:rPr>
              <a:t>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diabetes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7" name="Rectangle 414"/>
          <p:cNvSpPr>
            <a:spLocks noChangeArrowheads="1"/>
          </p:cNvSpPr>
          <p:nvPr/>
        </p:nvSpPr>
        <p:spPr bwMode="auto">
          <a:xfrm>
            <a:off x="948805" y="2770659"/>
            <a:ext cx="67967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 diabetes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8" name="Rectangle 415"/>
          <p:cNvSpPr>
            <a:spLocks noChangeArrowheads="1"/>
          </p:cNvSpPr>
          <p:nvPr/>
        </p:nvSpPr>
        <p:spPr bwMode="auto">
          <a:xfrm>
            <a:off x="948805" y="2950047"/>
            <a:ext cx="26930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Sex: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9" name="Rectangle 417"/>
          <p:cNvSpPr>
            <a:spLocks noChangeArrowheads="1"/>
          </p:cNvSpPr>
          <p:nvPr/>
        </p:nvSpPr>
        <p:spPr bwMode="auto">
          <a:xfrm>
            <a:off x="948805" y="3137372"/>
            <a:ext cx="27732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Male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0" name="Rectangle 418"/>
          <p:cNvSpPr>
            <a:spLocks noChangeArrowheads="1"/>
          </p:cNvSpPr>
          <p:nvPr/>
        </p:nvSpPr>
        <p:spPr bwMode="auto">
          <a:xfrm>
            <a:off x="948805" y="3319934"/>
            <a:ext cx="42639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Female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1" name="Rectangle 420"/>
          <p:cNvSpPr>
            <a:spLocks noChangeArrowheads="1"/>
          </p:cNvSpPr>
          <p:nvPr/>
        </p:nvSpPr>
        <p:spPr bwMode="auto">
          <a:xfrm>
            <a:off x="948805" y="3489797"/>
            <a:ext cx="73898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Age (years):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2" name="Rectangle 424"/>
          <p:cNvSpPr>
            <a:spLocks noChangeArrowheads="1"/>
          </p:cNvSpPr>
          <p:nvPr/>
        </p:nvSpPr>
        <p:spPr bwMode="auto">
          <a:xfrm>
            <a:off x="950400" y="3675534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≤ 65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3" name="Rectangle 426"/>
          <p:cNvSpPr>
            <a:spLocks noChangeArrowheads="1"/>
          </p:cNvSpPr>
          <p:nvPr/>
        </p:nvSpPr>
        <p:spPr bwMode="auto">
          <a:xfrm>
            <a:off x="948805" y="3862859"/>
            <a:ext cx="60433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&gt; 65, ≤ 75 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4" name="Rectangle 429"/>
          <p:cNvSpPr>
            <a:spLocks noChangeArrowheads="1"/>
          </p:cNvSpPr>
          <p:nvPr/>
        </p:nvSpPr>
        <p:spPr bwMode="auto">
          <a:xfrm>
            <a:off x="950400" y="4042247"/>
            <a:ext cx="25167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&gt; 75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5" name="Rectangle 431"/>
          <p:cNvSpPr>
            <a:spLocks noChangeArrowheads="1"/>
          </p:cNvSpPr>
          <p:nvPr/>
        </p:nvSpPr>
        <p:spPr bwMode="auto">
          <a:xfrm>
            <a:off x="948805" y="4223222"/>
            <a:ext cx="155331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Body mass index (kg/m</a:t>
            </a:r>
            <a:r>
              <a:rPr lang="en-US" altLang="en-US" sz="1000" baseline="30000" dirty="0" smtClean="0"/>
              <a:t>2</a:t>
            </a:r>
            <a:r>
              <a:rPr lang="en-US" altLang="en-US" sz="1000" dirty="0" smtClean="0"/>
              <a:t>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6" name="Rectangle 461"/>
          <p:cNvSpPr>
            <a:spLocks noChangeArrowheads="1"/>
          </p:cNvSpPr>
          <p:nvPr/>
        </p:nvSpPr>
        <p:spPr bwMode="auto">
          <a:xfrm>
            <a:off x="948805" y="4403408"/>
            <a:ext cx="25167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25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7" name="Rectangle 462"/>
          <p:cNvSpPr>
            <a:spLocks noChangeArrowheads="1"/>
          </p:cNvSpPr>
          <p:nvPr/>
        </p:nvSpPr>
        <p:spPr bwMode="auto">
          <a:xfrm>
            <a:off x="950400" y="4571683"/>
            <a:ext cx="5338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25,&lt; 30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8" name="Rectangle 465"/>
          <p:cNvSpPr>
            <a:spLocks noChangeArrowheads="1"/>
          </p:cNvSpPr>
          <p:nvPr/>
        </p:nvSpPr>
        <p:spPr bwMode="auto">
          <a:xfrm>
            <a:off x="950400" y="4760596"/>
            <a:ext cx="246862" cy="15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</a:t>
            </a:r>
            <a:r>
              <a:rPr lang="en-US" altLang="en-US" sz="1000" dirty="0" smtClean="0">
                <a:solidFill>
                  <a:srgbClr val="000000"/>
                </a:solidFill>
              </a:rPr>
              <a:t>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9" name="Rectangle 467"/>
          <p:cNvSpPr>
            <a:spLocks noChangeArrowheads="1"/>
          </p:cNvSpPr>
          <p:nvPr/>
        </p:nvSpPr>
        <p:spPr bwMode="auto">
          <a:xfrm>
            <a:off x="948805" y="4943158"/>
            <a:ext cx="102111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Smoking status: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0" name="Rectangle 477"/>
          <p:cNvSpPr>
            <a:spLocks noChangeArrowheads="1"/>
          </p:cNvSpPr>
          <p:nvPr/>
        </p:nvSpPr>
        <p:spPr bwMode="auto">
          <a:xfrm>
            <a:off x="948805" y="5137557"/>
            <a:ext cx="94577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Current smokers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1" name="Rectangle 479"/>
          <p:cNvSpPr>
            <a:spLocks noChangeArrowheads="1"/>
          </p:cNvSpPr>
          <p:nvPr/>
        </p:nvSpPr>
        <p:spPr bwMode="auto">
          <a:xfrm>
            <a:off x="948805" y="5320119"/>
            <a:ext cx="7614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Non-smokers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2" name="Rectangle 490"/>
          <p:cNvSpPr>
            <a:spLocks noChangeArrowheads="1"/>
          </p:cNvSpPr>
          <p:nvPr/>
        </p:nvSpPr>
        <p:spPr bwMode="auto">
          <a:xfrm>
            <a:off x="2195736" y="940078"/>
            <a:ext cx="20790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453" name="Rectangle 491"/>
          <p:cNvSpPr>
            <a:spLocks noChangeArrowheads="1"/>
          </p:cNvSpPr>
          <p:nvPr/>
        </p:nvSpPr>
        <p:spPr bwMode="auto">
          <a:xfrm>
            <a:off x="948805" y="5613424"/>
            <a:ext cx="30617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Total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4" name="Rectangle 493"/>
          <p:cNvSpPr>
            <a:spLocks noChangeArrowheads="1"/>
          </p:cNvSpPr>
          <p:nvPr/>
        </p:nvSpPr>
        <p:spPr bwMode="auto">
          <a:xfrm>
            <a:off x="2441055" y="1660997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8395 (4.5)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5" name="Rectangle 494"/>
          <p:cNvSpPr>
            <a:spLocks noChangeArrowheads="1"/>
          </p:cNvSpPr>
          <p:nvPr/>
        </p:nvSpPr>
        <p:spPr bwMode="auto">
          <a:xfrm>
            <a:off x="3553292" y="1660997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10123 (5.6)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6" name="Rectangle 495"/>
          <p:cNvSpPr>
            <a:spLocks noChangeArrowheads="1"/>
          </p:cNvSpPr>
          <p:nvPr/>
        </p:nvSpPr>
        <p:spPr bwMode="auto">
          <a:xfrm>
            <a:off x="6256766" y="1660997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(0.76 - 0.82)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7" name="Rectangle 496"/>
          <p:cNvSpPr>
            <a:spLocks noChangeArrowheads="1"/>
          </p:cNvSpPr>
          <p:nvPr/>
        </p:nvSpPr>
        <p:spPr bwMode="auto">
          <a:xfrm>
            <a:off x="2469630" y="1845147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674 (3.1)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8" name="Rectangle 497"/>
          <p:cNvSpPr>
            <a:spLocks noChangeArrowheads="1"/>
          </p:cNvSpPr>
          <p:nvPr/>
        </p:nvSpPr>
        <p:spPr bwMode="auto">
          <a:xfrm>
            <a:off x="3608855" y="1845147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802 (3.7)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9" name="Rectangle 498"/>
          <p:cNvSpPr>
            <a:spLocks noChangeArrowheads="1"/>
          </p:cNvSpPr>
          <p:nvPr/>
        </p:nvSpPr>
        <p:spPr bwMode="auto">
          <a:xfrm>
            <a:off x="6256766" y="1845147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0.81 (0.71 - 0.92)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0" name="Rectangle 499"/>
          <p:cNvSpPr>
            <a:spLocks noChangeArrowheads="1"/>
          </p:cNvSpPr>
          <p:nvPr/>
        </p:nvSpPr>
        <p:spPr bwMode="auto">
          <a:xfrm>
            <a:off x="2441055" y="20277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1904 (1.4)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1" name="Rectangle 500"/>
          <p:cNvSpPr>
            <a:spLocks noChangeArrowheads="1"/>
          </p:cNvSpPr>
          <p:nvPr/>
        </p:nvSpPr>
        <p:spPr bwMode="auto">
          <a:xfrm>
            <a:off x="3580280" y="20277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2425 (1.8)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2" name="Rectangle 501"/>
          <p:cNvSpPr>
            <a:spLocks noChangeArrowheads="1"/>
          </p:cNvSpPr>
          <p:nvPr/>
        </p:nvSpPr>
        <p:spPr bwMode="auto">
          <a:xfrm>
            <a:off x="6256766" y="202770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 (0.69 - 0.82)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3" name="Rectangle 502"/>
          <p:cNvSpPr>
            <a:spLocks noChangeArrowheads="1"/>
          </p:cNvSpPr>
          <p:nvPr/>
        </p:nvSpPr>
        <p:spPr bwMode="auto">
          <a:xfrm>
            <a:off x="2469630" y="2394422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145 (4.5)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4" name="Rectangle 503"/>
          <p:cNvSpPr>
            <a:spLocks noChangeArrowheads="1"/>
          </p:cNvSpPr>
          <p:nvPr/>
        </p:nvSpPr>
        <p:spPr bwMode="auto">
          <a:xfrm>
            <a:off x="3608855" y="2394422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192 (6.0)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5" name="Rectangle 504"/>
          <p:cNvSpPr>
            <a:spLocks noChangeArrowheads="1"/>
          </p:cNvSpPr>
          <p:nvPr/>
        </p:nvSpPr>
        <p:spPr bwMode="auto">
          <a:xfrm>
            <a:off x="6256766" y="239442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(0.58 - 1.01)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6" name="Rectangle 505"/>
          <p:cNvSpPr>
            <a:spLocks noChangeArrowheads="1"/>
          </p:cNvSpPr>
          <p:nvPr/>
        </p:nvSpPr>
        <p:spPr bwMode="auto">
          <a:xfrm>
            <a:off x="2441055" y="257857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2494 (4.2)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7" name="Rectangle 506"/>
          <p:cNvSpPr>
            <a:spLocks noChangeArrowheads="1"/>
          </p:cNvSpPr>
          <p:nvPr/>
        </p:nvSpPr>
        <p:spPr bwMode="auto">
          <a:xfrm>
            <a:off x="3580280" y="257857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2920 (5.1)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8" name="Rectangle 507"/>
          <p:cNvSpPr>
            <a:spLocks noChangeArrowheads="1"/>
          </p:cNvSpPr>
          <p:nvPr/>
        </p:nvSpPr>
        <p:spPr bwMode="auto">
          <a:xfrm>
            <a:off x="6256766" y="257857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(0.74 - 0.86)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9" name="Rectangle 508"/>
          <p:cNvSpPr>
            <a:spLocks noChangeArrowheads="1"/>
          </p:cNvSpPr>
          <p:nvPr/>
        </p:nvSpPr>
        <p:spPr bwMode="auto">
          <a:xfrm>
            <a:off x="2441055" y="276113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8272 (3.2)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0" name="Rectangle 509"/>
          <p:cNvSpPr>
            <a:spLocks noChangeArrowheads="1"/>
          </p:cNvSpPr>
          <p:nvPr/>
        </p:nvSpPr>
        <p:spPr bwMode="auto">
          <a:xfrm>
            <a:off x="3553292" y="2761134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10163 (4.0)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1" name="Rectangle 510"/>
          <p:cNvSpPr>
            <a:spLocks noChangeArrowheads="1"/>
          </p:cNvSpPr>
          <p:nvPr/>
        </p:nvSpPr>
        <p:spPr bwMode="auto">
          <a:xfrm>
            <a:off x="6256766" y="276113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(0.75 - 0.81)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2" name="Rectangle 511"/>
          <p:cNvSpPr>
            <a:spLocks noChangeArrowheads="1"/>
          </p:cNvSpPr>
          <p:nvPr/>
        </p:nvSpPr>
        <p:spPr bwMode="auto">
          <a:xfrm>
            <a:off x="2441055" y="3127847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8712 (3.5)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3" name="Rectangle 512"/>
          <p:cNvSpPr>
            <a:spLocks noChangeArrowheads="1"/>
          </p:cNvSpPr>
          <p:nvPr/>
        </p:nvSpPr>
        <p:spPr bwMode="auto">
          <a:xfrm>
            <a:off x="3553292" y="3127847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10725 (4.4)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4" name="Rectangle 513"/>
          <p:cNvSpPr>
            <a:spLocks noChangeArrowheads="1"/>
          </p:cNvSpPr>
          <p:nvPr/>
        </p:nvSpPr>
        <p:spPr bwMode="auto">
          <a:xfrm>
            <a:off x="6256766" y="3127847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(0.74 - 0.80)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5" name="Rectangle 514"/>
          <p:cNvSpPr>
            <a:spLocks noChangeArrowheads="1"/>
          </p:cNvSpPr>
          <p:nvPr/>
        </p:nvSpPr>
        <p:spPr bwMode="auto">
          <a:xfrm>
            <a:off x="2441055" y="33104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2261 (2.5)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6" name="Rectangle 515"/>
          <p:cNvSpPr>
            <a:spLocks noChangeArrowheads="1"/>
          </p:cNvSpPr>
          <p:nvPr/>
        </p:nvSpPr>
        <p:spPr bwMode="auto">
          <a:xfrm>
            <a:off x="3580280" y="33104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2625 (2.9)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7" name="Rectangle 516"/>
          <p:cNvSpPr>
            <a:spLocks noChangeArrowheads="1"/>
          </p:cNvSpPr>
          <p:nvPr/>
        </p:nvSpPr>
        <p:spPr bwMode="auto">
          <a:xfrm>
            <a:off x="6256766" y="331040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0.83 (0.76 - 0.90)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8" name="Rectangle 517"/>
          <p:cNvSpPr>
            <a:spLocks noChangeArrowheads="1"/>
          </p:cNvSpPr>
          <p:nvPr/>
        </p:nvSpPr>
        <p:spPr bwMode="auto">
          <a:xfrm>
            <a:off x="2441055" y="367712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6056 (2.9)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9" name="Rectangle 518"/>
          <p:cNvSpPr>
            <a:spLocks noChangeArrowheads="1"/>
          </p:cNvSpPr>
          <p:nvPr/>
        </p:nvSpPr>
        <p:spPr bwMode="auto">
          <a:xfrm>
            <a:off x="3580280" y="367712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7455 (3.6)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0" name="Rectangle 519"/>
          <p:cNvSpPr>
            <a:spLocks noChangeArrowheads="1"/>
          </p:cNvSpPr>
          <p:nvPr/>
        </p:nvSpPr>
        <p:spPr bwMode="auto">
          <a:xfrm>
            <a:off x="6256766" y="367712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(0.75 - 0.82)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1" name="Rectangle 520"/>
          <p:cNvSpPr>
            <a:spLocks noChangeArrowheads="1"/>
          </p:cNvSpPr>
          <p:nvPr/>
        </p:nvSpPr>
        <p:spPr bwMode="auto">
          <a:xfrm>
            <a:off x="2441055" y="386127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4032 (3.7)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2" name="Rectangle 521"/>
          <p:cNvSpPr>
            <a:spLocks noChangeArrowheads="1"/>
          </p:cNvSpPr>
          <p:nvPr/>
        </p:nvSpPr>
        <p:spPr bwMode="auto">
          <a:xfrm>
            <a:off x="3580280" y="386127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4908 (4.6)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3" name="Rectangle 522"/>
          <p:cNvSpPr>
            <a:spLocks noChangeArrowheads="1"/>
          </p:cNvSpPr>
          <p:nvPr/>
        </p:nvSpPr>
        <p:spPr bwMode="auto">
          <a:xfrm>
            <a:off x="6256766" y="386127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(0.74 - 0.83)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4" name="Rectangle 523"/>
          <p:cNvSpPr>
            <a:spLocks noChangeArrowheads="1"/>
          </p:cNvSpPr>
          <p:nvPr/>
        </p:nvSpPr>
        <p:spPr bwMode="auto">
          <a:xfrm>
            <a:off x="2469630" y="4043834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885 (4.8)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5" name="Rectangle 524"/>
          <p:cNvSpPr>
            <a:spLocks noChangeArrowheads="1"/>
          </p:cNvSpPr>
          <p:nvPr/>
        </p:nvSpPr>
        <p:spPr bwMode="auto">
          <a:xfrm>
            <a:off x="3608855" y="4043834"/>
            <a:ext cx="5802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987 (5.4)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6" name="Rectangle 525"/>
          <p:cNvSpPr>
            <a:spLocks noChangeArrowheads="1"/>
          </p:cNvSpPr>
          <p:nvPr/>
        </p:nvSpPr>
        <p:spPr bwMode="auto">
          <a:xfrm>
            <a:off x="6256766" y="404383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0.84 (0.73 - 0.97)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7" name="Rectangle 550"/>
          <p:cNvSpPr>
            <a:spLocks noChangeArrowheads="1"/>
          </p:cNvSpPr>
          <p:nvPr/>
        </p:nvSpPr>
        <p:spPr bwMode="auto">
          <a:xfrm>
            <a:off x="2441055" y="439547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3030 (3.0)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8" name="Rectangle 551"/>
          <p:cNvSpPr>
            <a:spLocks noChangeArrowheads="1"/>
          </p:cNvSpPr>
          <p:nvPr/>
        </p:nvSpPr>
        <p:spPr bwMode="auto">
          <a:xfrm>
            <a:off x="3580280" y="439547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3688 (3.7)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9" name="Rectangle 552"/>
          <p:cNvSpPr>
            <a:spLocks noChangeArrowheads="1"/>
          </p:cNvSpPr>
          <p:nvPr/>
        </p:nvSpPr>
        <p:spPr bwMode="auto">
          <a:xfrm>
            <a:off x="6256766" y="4395471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(0.74 - 0.84)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0" name="Rectangle 553"/>
          <p:cNvSpPr>
            <a:spLocks noChangeArrowheads="1"/>
          </p:cNvSpPr>
          <p:nvPr/>
        </p:nvSpPr>
        <p:spPr bwMode="auto">
          <a:xfrm>
            <a:off x="2441055" y="457962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5033 (3.3)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1" name="Rectangle 554"/>
          <p:cNvSpPr>
            <a:spLocks noChangeArrowheads="1"/>
          </p:cNvSpPr>
          <p:nvPr/>
        </p:nvSpPr>
        <p:spPr bwMode="auto">
          <a:xfrm>
            <a:off x="3580280" y="457962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6125 (4.1)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2" name="Rectangle 555"/>
          <p:cNvSpPr>
            <a:spLocks noChangeArrowheads="1"/>
          </p:cNvSpPr>
          <p:nvPr/>
        </p:nvSpPr>
        <p:spPr bwMode="auto">
          <a:xfrm>
            <a:off x="6256766" y="4579621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(0.74 - 0.82)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3" name="Rectangle 556"/>
          <p:cNvSpPr>
            <a:spLocks noChangeArrowheads="1"/>
          </p:cNvSpPr>
          <p:nvPr/>
        </p:nvSpPr>
        <p:spPr bwMode="auto">
          <a:xfrm>
            <a:off x="2441055" y="4762183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2732 (3.3)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4" name="Rectangle 557"/>
          <p:cNvSpPr>
            <a:spLocks noChangeArrowheads="1"/>
          </p:cNvSpPr>
          <p:nvPr/>
        </p:nvSpPr>
        <p:spPr bwMode="auto">
          <a:xfrm>
            <a:off x="3580280" y="4762183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3331 (4.1)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5" name="Rectangle 558"/>
          <p:cNvSpPr>
            <a:spLocks noChangeArrowheads="1"/>
          </p:cNvSpPr>
          <p:nvPr/>
        </p:nvSpPr>
        <p:spPr bwMode="auto">
          <a:xfrm>
            <a:off x="6256766" y="4762183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(0.73 - 0.84)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6" name="Rectangle 569"/>
          <p:cNvSpPr>
            <a:spLocks noChangeArrowheads="1"/>
          </p:cNvSpPr>
          <p:nvPr/>
        </p:nvSpPr>
        <p:spPr bwMode="auto">
          <a:xfrm>
            <a:off x="2441055" y="512803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2268 (3.6)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7" name="Rectangle 570"/>
          <p:cNvSpPr>
            <a:spLocks noChangeArrowheads="1"/>
          </p:cNvSpPr>
          <p:nvPr/>
        </p:nvSpPr>
        <p:spPr bwMode="auto">
          <a:xfrm>
            <a:off x="3580279" y="512803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2896 (4.7)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8" name="Rectangle 571"/>
          <p:cNvSpPr>
            <a:spLocks noChangeArrowheads="1"/>
          </p:cNvSpPr>
          <p:nvPr/>
        </p:nvSpPr>
        <p:spPr bwMode="auto">
          <a:xfrm>
            <a:off x="6256766" y="512803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(0.73 - 0.84)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9" name="Rectangle 572"/>
          <p:cNvSpPr>
            <a:spLocks noChangeArrowheads="1"/>
          </p:cNvSpPr>
          <p:nvPr/>
        </p:nvSpPr>
        <p:spPr bwMode="auto">
          <a:xfrm>
            <a:off x="2441055" y="531059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8703 (3.1)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0" name="Rectangle 573"/>
          <p:cNvSpPr>
            <a:spLocks noChangeArrowheads="1"/>
          </p:cNvSpPr>
          <p:nvPr/>
        </p:nvSpPr>
        <p:spPr bwMode="auto">
          <a:xfrm>
            <a:off x="3553292" y="5310594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10452 (3.9)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1" name="Rectangle 574"/>
          <p:cNvSpPr>
            <a:spLocks noChangeArrowheads="1"/>
          </p:cNvSpPr>
          <p:nvPr/>
        </p:nvSpPr>
        <p:spPr bwMode="auto">
          <a:xfrm>
            <a:off x="6256766" y="531059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(0.75 - 0.82)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2" name="Rectangle 584"/>
          <p:cNvSpPr>
            <a:spLocks noChangeArrowheads="1"/>
          </p:cNvSpPr>
          <p:nvPr/>
        </p:nvSpPr>
        <p:spPr bwMode="auto">
          <a:xfrm>
            <a:off x="2414067" y="5603899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10973 (3.2)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3" name="Rectangle 585"/>
          <p:cNvSpPr>
            <a:spLocks noChangeArrowheads="1"/>
          </p:cNvSpPr>
          <p:nvPr/>
        </p:nvSpPr>
        <p:spPr bwMode="auto">
          <a:xfrm>
            <a:off x="3553292" y="5603899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13350 (4.0)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4" name="Rectangle 586"/>
          <p:cNvSpPr>
            <a:spLocks noChangeArrowheads="1"/>
          </p:cNvSpPr>
          <p:nvPr/>
        </p:nvSpPr>
        <p:spPr bwMode="auto">
          <a:xfrm>
            <a:off x="6256766" y="560389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(0.76 - 0.80)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5" name="Rectangle 660"/>
          <p:cNvSpPr>
            <a:spLocks noChangeArrowheads="1"/>
          </p:cNvSpPr>
          <p:nvPr/>
        </p:nvSpPr>
        <p:spPr bwMode="auto">
          <a:xfrm>
            <a:off x="5251878" y="1664172"/>
            <a:ext cx="125413" cy="1238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6" name="Line 661"/>
          <p:cNvSpPr>
            <a:spLocks noChangeShapeType="1"/>
          </p:cNvSpPr>
          <p:nvPr/>
        </p:nvSpPr>
        <p:spPr bwMode="auto">
          <a:xfrm>
            <a:off x="5266166" y="1726084"/>
            <a:ext cx="98425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7" name="Rectangle 662"/>
          <p:cNvSpPr>
            <a:spLocks noChangeArrowheads="1"/>
          </p:cNvSpPr>
          <p:nvPr/>
        </p:nvSpPr>
        <p:spPr bwMode="auto">
          <a:xfrm>
            <a:off x="5326491" y="1889597"/>
            <a:ext cx="39688" cy="396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8" name="Line 663"/>
          <p:cNvSpPr>
            <a:spLocks noChangeShapeType="1"/>
          </p:cNvSpPr>
          <p:nvPr/>
        </p:nvSpPr>
        <p:spPr bwMode="auto">
          <a:xfrm>
            <a:off x="5197903" y="1910234"/>
            <a:ext cx="3175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9" name="Rectangle 664"/>
          <p:cNvSpPr>
            <a:spLocks noChangeArrowheads="1"/>
          </p:cNvSpPr>
          <p:nvPr/>
        </p:nvSpPr>
        <p:spPr bwMode="auto">
          <a:xfrm>
            <a:off x="5226478" y="2064222"/>
            <a:ext cx="60325" cy="587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0" name="Line 665"/>
          <p:cNvSpPr>
            <a:spLocks noChangeShapeType="1"/>
          </p:cNvSpPr>
          <p:nvPr/>
        </p:nvSpPr>
        <p:spPr bwMode="auto">
          <a:xfrm>
            <a:off x="5162978" y="2092797"/>
            <a:ext cx="1952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1" name="Rectangle 666"/>
          <p:cNvSpPr>
            <a:spLocks noChangeArrowheads="1"/>
          </p:cNvSpPr>
          <p:nvPr/>
        </p:nvSpPr>
        <p:spPr bwMode="auto">
          <a:xfrm>
            <a:off x="5275691" y="2451572"/>
            <a:ext cx="19050" cy="174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2" name="Line 667"/>
          <p:cNvSpPr>
            <a:spLocks noChangeShapeType="1"/>
          </p:cNvSpPr>
          <p:nvPr/>
        </p:nvSpPr>
        <p:spPr bwMode="auto">
          <a:xfrm>
            <a:off x="4996291" y="2459509"/>
            <a:ext cx="6683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3" name="Rectangle 668"/>
          <p:cNvSpPr>
            <a:spLocks noChangeArrowheads="1"/>
          </p:cNvSpPr>
          <p:nvPr/>
        </p:nvSpPr>
        <p:spPr bwMode="auto">
          <a:xfrm>
            <a:off x="5294741" y="2610322"/>
            <a:ext cx="65088" cy="650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4" name="Line 669"/>
          <p:cNvSpPr>
            <a:spLocks noChangeShapeType="1"/>
          </p:cNvSpPr>
          <p:nvPr/>
        </p:nvSpPr>
        <p:spPr bwMode="auto">
          <a:xfrm>
            <a:off x="5236003" y="2642072"/>
            <a:ext cx="1889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5" name="Rectangle 670"/>
          <p:cNvSpPr>
            <a:spLocks noChangeArrowheads="1"/>
          </p:cNvSpPr>
          <p:nvPr/>
        </p:nvSpPr>
        <p:spPr bwMode="auto">
          <a:xfrm>
            <a:off x="5239178" y="2762722"/>
            <a:ext cx="125413" cy="1270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6" name="Line 671"/>
          <p:cNvSpPr>
            <a:spLocks noChangeShapeType="1"/>
          </p:cNvSpPr>
          <p:nvPr/>
        </p:nvSpPr>
        <p:spPr bwMode="auto">
          <a:xfrm>
            <a:off x="5255053" y="2826222"/>
            <a:ext cx="95250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7" name="Rectangle 672"/>
          <p:cNvSpPr>
            <a:spLocks noChangeArrowheads="1"/>
          </p:cNvSpPr>
          <p:nvPr/>
        </p:nvSpPr>
        <p:spPr bwMode="auto">
          <a:xfrm>
            <a:off x="5226478" y="3127847"/>
            <a:ext cx="130175" cy="1301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8" name="Line 673"/>
          <p:cNvSpPr>
            <a:spLocks noChangeShapeType="1"/>
          </p:cNvSpPr>
          <p:nvPr/>
        </p:nvSpPr>
        <p:spPr bwMode="auto">
          <a:xfrm>
            <a:off x="5245528" y="3192934"/>
            <a:ext cx="93663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9" name="Rectangle 674"/>
          <p:cNvSpPr>
            <a:spLocks noChangeArrowheads="1"/>
          </p:cNvSpPr>
          <p:nvPr/>
        </p:nvSpPr>
        <p:spPr bwMode="auto">
          <a:xfrm>
            <a:off x="5348716" y="3345334"/>
            <a:ext cx="61913" cy="619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0" name="Line 675"/>
          <p:cNvSpPr>
            <a:spLocks noChangeShapeType="1"/>
          </p:cNvSpPr>
          <p:nvPr/>
        </p:nvSpPr>
        <p:spPr bwMode="auto">
          <a:xfrm>
            <a:off x="5278866" y="3375497"/>
            <a:ext cx="2079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" name="Rectangle 676"/>
          <p:cNvSpPr>
            <a:spLocks noChangeArrowheads="1"/>
          </p:cNvSpPr>
          <p:nvPr/>
        </p:nvSpPr>
        <p:spPr bwMode="auto">
          <a:xfrm>
            <a:off x="5247116" y="3688234"/>
            <a:ext cx="111125" cy="1095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2" name="Line 677"/>
          <p:cNvSpPr>
            <a:spLocks noChangeShapeType="1"/>
          </p:cNvSpPr>
          <p:nvPr/>
        </p:nvSpPr>
        <p:spPr bwMode="auto">
          <a:xfrm>
            <a:off x="5248703" y="3743797"/>
            <a:ext cx="109538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3" name="Rectangle 678"/>
          <p:cNvSpPr>
            <a:spLocks noChangeArrowheads="1"/>
          </p:cNvSpPr>
          <p:nvPr/>
        </p:nvSpPr>
        <p:spPr bwMode="auto">
          <a:xfrm>
            <a:off x="5261403" y="3883497"/>
            <a:ext cx="87313" cy="857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4" name="Line 679"/>
          <p:cNvSpPr>
            <a:spLocks noChangeShapeType="1"/>
          </p:cNvSpPr>
          <p:nvPr/>
        </p:nvSpPr>
        <p:spPr bwMode="auto">
          <a:xfrm>
            <a:off x="5236003" y="3926359"/>
            <a:ext cx="1412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5" name="Rectangle 680"/>
          <p:cNvSpPr>
            <a:spLocks noChangeArrowheads="1"/>
          </p:cNvSpPr>
          <p:nvPr/>
        </p:nvSpPr>
        <p:spPr bwMode="auto">
          <a:xfrm>
            <a:off x="5378878" y="4093047"/>
            <a:ext cx="34925" cy="333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6" name="Line 681"/>
          <p:cNvSpPr>
            <a:spLocks noChangeShapeType="1"/>
          </p:cNvSpPr>
          <p:nvPr/>
        </p:nvSpPr>
        <p:spPr bwMode="auto">
          <a:xfrm>
            <a:off x="5218541" y="4108922"/>
            <a:ext cx="3825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7" name="Rectangle 698"/>
          <p:cNvSpPr>
            <a:spLocks noChangeArrowheads="1"/>
          </p:cNvSpPr>
          <p:nvPr/>
        </p:nvSpPr>
        <p:spPr bwMode="auto">
          <a:xfrm>
            <a:off x="5278866" y="4422458"/>
            <a:ext cx="79375" cy="777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8" name="Line 699"/>
          <p:cNvSpPr>
            <a:spLocks noChangeShapeType="1"/>
          </p:cNvSpPr>
          <p:nvPr/>
        </p:nvSpPr>
        <p:spPr bwMode="auto">
          <a:xfrm>
            <a:off x="5243941" y="4460558"/>
            <a:ext cx="1555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9" name="Rectangle 700"/>
          <p:cNvSpPr>
            <a:spLocks noChangeArrowheads="1"/>
          </p:cNvSpPr>
          <p:nvPr/>
        </p:nvSpPr>
        <p:spPr bwMode="auto">
          <a:xfrm>
            <a:off x="5251878" y="4595496"/>
            <a:ext cx="96838" cy="984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0" name="Line 701"/>
          <p:cNvSpPr>
            <a:spLocks noChangeShapeType="1"/>
          </p:cNvSpPr>
          <p:nvPr/>
        </p:nvSpPr>
        <p:spPr bwMode="auto">
          <a:xfrm>
            <a:off x="5239178" y="4644708"/>
            <a:ext cx="1238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1" name="Rectangle 702"/>
          <p:cNvSpPr>
            <a:spLocks noChangeArrowheads="1"/>
          </p:cNvSpPr>
          <p:nvPr/>
        </p:nvSpPr>
        <p:spPr bwMode="auto">
          <a:xfrm>
            <a:off x="5272516" y="4793933"/>
            <a:ext cx="66675" cy="682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2" name="Line 703"/>
          <p:cNvSpPr>
            <a:spLocks noChangeShapeType="1"/>
          </p:cNvSpPr>
          <p:nvPr/>
        </p:nvSpPr>
        <p:spPr bwMode="auto">
          <a:xfrm>
            <a:off x="5220128" y="4827271"/>
            <a:ext cx="1793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3" name="Rectangle 710"/>
          <p:cNvSpPr>
            <a:spLocks noChangeArrowheads="1"/>
          </p:cNvSpPr>
          <p:nvPr/>
        </p:nvSpPr>
        <p:spPr bwMode="auto">
          <a:xfrm>
            <a:off x="5270928" y="5159782"/>
            <a:ext cx="66675" cy="666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4" name="Line 711"/>
          <p:cNvSpPr>
            <a:spLocks noChangeShapeType="1"/>
          </p:cNvSpPr>
          <p:nvPr/>
        </p:nvSpPr>
        <p:spPr bwMode="auto">
          <a:xfrm>
            <a:off x="5218541" y="5193119"/>
            <a:ext cx="1778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5" name="Rectangle 712"/>
          <p:cNvSpPr>
            <a:spLocks noChangeArrowheads="1"/>
          </p:cNvSpPr>
          <p:nvPr/>
        </p:nvSpPr>
        <p:spPr bwMode="auto">
          <a:xfrm>
            <a:off x="5245528" y="5313769"/>
            <a:ext cx="127000" cy="1270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6" name="Line 713"/>
          <p:cNvSpPr>
            <a:spLocks noChangeShapeType="1"/>
          </p:cNvSpPr>
          <p:nvPr/>
        </p:nvSpPr>
        <p:spPr bwMode="auto">
          <a:xfrm>
            <a:off x="5262991" y="5377269"/>
            <a:ext cx="95250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7" name="Line 720"/>
          <p:cNvSpPr>
            <a:spLocks noChangeShapeType="1"/>
          </p:cNvSpPr>
          <p:nvPr/>
        </p:nvSpPr>
        <p:spPr bwMode="auto">
          <a:xfrm flipV="1">
            <a:off x="5277278" y="5599137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8" name="Line 721"/>
          <p:cNvSpPr>
            <a:spLocks noChangeShapeType="1"/>
          </p:cNvSpPr>
          <p:nvPr/>
        </p:nvSpPr>
        <p:spPr bwMode="auto">
          <a:xfrm flipH="1" flipV="1">
            <a:off x="5309028" y="5599137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9" name="Line 722"/>
          <p:cNvSpPr>
            <a:spLocks noChangeShapeType="1"/>
          </p:cNvSpPr>
          <p:nvPr/>
        </p:nvSpPr>
        <p:spPr bwMode="auto">
          <a:xfrm>
            <a:off x="5277278" y="5672162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0" name="Line 723"/>
          <p:cNvSpPr>
            <a:spLocks noChangeShapeType="1"/>
          </p:cNvSpPr>
          <p:nvPr/>
        </p:nvSpPr>
        <p:spPr bwMode="auto">
          <a:xfrm flipH="1">
            <a:off x="5309028" y="5672162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7" name="TextBox 546"/>
          <p:cNvSpPr txBox="1"/>
          <p:nvPr/>
        </p:nvSpPr>
        <p:spPr>
          <a:xfrm>
            <a:off x="207565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ctangle 153"/>
          <p:cNvSpPr>
            <a:spLocks noChangeArrowheads="1"/>
          </p:cNvSpPr>
          <p:nvPr/>
        </p:nvSpPr>
        <p:spPr bwMode="auto">
          <a:xfrm>
            <a:off x="395113" y="5985792"/>
            <a:ext cx="138113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Line 154"/>
          <p:cNvSpPr>
            <a:spLocks noChangeShapeType="1"/>
          </p:cNvSpPr>
          <p:nvPr/>
        </p:nvSpPr>
        <p:spPr bwMode="auto">
          <a:xfrm>
            <a:off x="296688" y="6054055"/>
            <a:ext cx="336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Rectangle 155"/>
          <p:cNvSpPr>
            <a:spLocks noChangeArrowheads="1"/>
          </p:cNvSpPr>
          <p:nvPr/>
        </p:nvSpPr>
        <p:spPr bwMode="auto">
          <a:xfrm>
            <a:off x="699913" y="5982617"/>
            <a:ext cx="4039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99% 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2" name="Freeform 156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06 w 212"/>
              <a:gd name="T1" fmla="*/ 0 h 133"/>
              <a:gd name="T2" fmla="*/ 0 w 212"/>
              <a:gd name="T3" fmla="*/ 66 h 133"/>
              <a:gd name="T4" fmla="*/ 106 w 212"/>
              <a:gd name="T5" fmla="*/ 133 h 133"/>
              <a:gd name="T6" fmla="*/ 212 w 212"/>
              <a:gd name="T7" fmla="*/ 66 h 133"/>
              <a:gd name="T8" fmla="*/ 106 w 212"/>
              <a:gd name="T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3">
                <a:moveTo>
                  <a:pt x="106" y="0"/>
                </a:moveTo>
                <a:lnTo>
                  <a:pt x="0" y="66"/>
                </a:lnTo>
                <a:lnTo>
                  <a:pt x="106" y="133"/>
                </a:lnTo>
                <a:lnTo>
                  <a:pt x="212" y="66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Freeform 157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Line 158"/>
          <p:cNvSpPr>
            <a:spLocks noChangeShapeType="1"/>
          </p:cNvSpPr>
          <p:nvPr/>
        </p:nvSpPr>
        <p:spPr bwMode="auto">
          <a:xfrm flipV="1">
            <a:off x="1473026" y="5949280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Rectangle 159"/>
          <p:cNvSpPr>
            <a:spLocks noChangeArrowheads="1"/>
          </p:cNvSpPr>
          <p:nvPr/>
        </p:nvSpPr>
        <p:spPr bwMode="auto">
          <a:xfrm>
            <a:off x="1707976" y="5984205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43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Line 724"/>
          <p:cNvSpPr>
            <a:spLocks noChangeShapeType="1"/>
          </p:cNvSpPr>
          <p:nvPr/>
        </p:nvSpPr>
        <p:spPr bwMode="auto">
          <a:xfrm flipV="1">
            <a:off x="5313741" y="1619374"/>
            <a:ext cx="0" cy="3600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4" name="Rectangle 142"/>
          <p:cNvSpPr txBox="1">
            <a:spLocks/>
          </p:cNvSpPr>
          <p:nvPr/>
        </p:nvSpPr>
        <p:spPr>
          <a:xfrm>
            <a:off x="0" y="144016"/>
            <a:ext cx="9144000" cy="7647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 MAJOR VASCULAR EVENTS </a:t>
            </a:r>
          </a:p>
          <a:p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reduction, by baseline prognostic factors</a:t>
            </a:r>
            <a:endParaRPr lang="en-GB" altLang="en-US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Line 367"/>
          <p:cNvSpPr>
            <a:spLocks noChangeShapeType="1"/>
          </p:cNvSpPr>
          <p:nvPr/>
        </p:nvSpPr>
        <p:spPr bwMode="auto">
          <a:xfrm flipV="1">
            <a:off x="5645579" y="1398810"/>
            <a:ext cx="0" cy="4212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6" name="Line 368"/>
          <p:cNvSpPr>
            <a:spLocks noChangeShapeType="1"/>
          </p:cNvSpPr>
          <p:nvPr/>
        </p:nvSpPr>
        <p:spPr bwMode="auto">
          <a:xfrm>
            <a:off x="4867704" y="5445224"/>
            <a:ext cx="1168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7" name="Rectangle 369"/>
          <p:cNvSpPr>
            <a:spLocks noChangeArrowheads="1"/>
          </p:cNvSpPr>
          <p:nvPr/>
        </p:nvSpPr>
        <p:spPr bwMode="auto">
          <a:xfrm>
            <a:off x="4796266" y="5681762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8" name="Rectangle 370"/>
          <p:cNvSpPr>
            <a:spLocks noChangeArrowheads="1"/>
          </p:cNvSpPr>
          <p:nvPr/>
        </p:nvSpPr>
        <p:spPr bwMode="auto">
          <a:xfrm>
            <a:off x="5156629" y="5681762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1" name="Rectangle 371"/>
          <p:cNvSpPr>
            <a:spLocks noChangeArrowheads="1"/>
          </p:cNvSpPr>
          <p:nvPr/>
        </p:nvSpPr>
        <p:spPr bwMode="auto">
          <a:xfrm>
            <a:off x="5617004" y="5681762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2" name="Rectangle 372"/>
          <p:cNvSpPr>
            <a:spLocks noChangeArrowheads="1"/>
          </p:cNvSpPr>
          <p:nvPr/>
        </p:nvSpPr>
        <p:spPr bwMode="auto">
          <a:xfrm>
            <a:off x="5936091" y="5681762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3" name="Line 373"/>
          <p:cNvSpPr>
            <a:spLocks noChangeShapeType="1"/>
          </p:cNvSpPr>
          <p:nvPr/>
        </p:nvSpPr>
        <p:spPr bwMode="auto">
          <a:xfrm>
            <a:off x="4867704" y="5445224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Line 374"/>
          <p:cNvSpPr>
            <a:spLocks noChangeShapeType="1"/>
          </p:cNvSpPr>
          <p:nvPr/>
        </p:nvSpPr>
        <p:spPr bwMode="auto">
          <a:xfrm>
            <a:off x="5256641" y="5445224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Line 375"/>
          <p:cNvSpPr>
            <a:spLocks noChangeShapeType="1"/>
          </p:cNvSpPr>
          <p:nvPr/>
        </p:nvSpPr>
        <p:spPr bwMode="auto">
          <a:xfrm>
            <a:off x="5645579" y="5445224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Line 376"/>
          <p:cNvSpPr>
            <a:spLocks noChangeShapeType="1"/>
          </p:cNvSpPr>
          <p:nvPr/>
        </p:nvSpPr>
        <p:spPr bwMode="auto">
          <a:xfrm>
            <a:off x="6036104" y="5445224"/>
            <a:ext cx="0" cy="147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Rectangle 377"/>
          <p:cNvSpPr>
            <a:spLocks noChangeArrowheads="1"/>
          </p:cNvSpPr>
          <p:nvPr/>
        </p:nvSpPr>
        <p:spPr bwMode="auto">
          <a:xfrm>
            <a:off x="948805" y="1101947"/>
            <a:ext cx="6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8" name="Rectangle 379"/>
          <p:cNvSpPr>
            <a:spLocks noChangeArrowheads="1"/>
          </p:cNvSpPr>
          <p:nvPr/>
        </p:nvSpPr>
        <p:spPr bwMode="auto">
          <a:xfrm>
            <a:off x="2304530" y="1137891"/>
            <a:ext cx="8463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0" name="Rectangle 380"/>
          <p:cNvSpPr>
            <a:spLocks noChangeArrowheads="1"/>
          </p:cNvSpPr>
          <p:nvPr/>
        </p:nvSpPr>
        <p:spPr bwMode="auto">
          <a:xfrm>
            <a:off x="3250285" y="1137891"/>
            <a:ext cx="8896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1" name="Rectangle 382"/>
          <p:cNvSpPr>
            <a:spLocks noChangeArrowheads="1"/>
          </p:cNvSpPr>
          <p:nvPr/>
        </p:nvSpPr>
        <p:spPr bwMode="auto">
          <a:xfrm>
            <a:off x="5657144" y="956068"/>
            <a:ext cx="14351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" name="Line 388"/>
          <p:cNvSpPr>
            <a:spLocks noChangeShapeType="1"/>
          </p:cNvSpPr>
          <p:nvPr/>
        </p:nvSpPr>
        <p:spPr bwMode="auto">
          <a:xfrm>
            <a:off x="948805" y="1398810"/>
            <a:ext cx="60753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Rectangle 389"/>
          <p:cNvSpPr>
            <a:spLocks noChangeArrowheads="1"/>
          </p:cNvSpPr>
          <p:nvPr/>
        </p:nvSpPr>
        <p:spPr bwMode="auto">
          <a:xfrm>
            <a:off x="5766229" y="5838924"/>
            <a:ext cx="6748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7" name="Rectangle 391"/>
          <p:cNvSpPr>
            <a:spLocks noChangeArrowheads="1"/>
          </p:cNvSpPr>
          <p:nvPr/>
        </p:nvSpPr>
        <p:spPr bwMode="auto">
          <a:xfrm>
            <a:off x="4607354" y="5838924"/>
            <a:ext cx="6524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8" name="Rectangle 431"/>
          <p:cNvSpPr>
            <a:spLocks noChangeArrowheads="1"/>
          </p:cNvSpPr>
          <p:nvPr/>
        </p:nvSpPr>
        <p:spPr bwMode="auto">
          <a:xfrm>
            <a:off x="948805" y="1484784"/>
            <a:ext cx="134331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Treated hypertension: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9" name="Rectangle 435"/>
          <p:cNvSpPr>
            <a:spLocks noChangeArrowheads="1"/>
          </p:cNvSpPr>
          <p:nvPr/>
        </p:nvSpPr>
        <p:spPr bwMode="auto">
          <a:xfrm>
            <a:off x="948805" y="1681634"/>
            <a:ext cx="21961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Yes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0" name="Rectangle 437"/>
          <p:cNvSpPr>
            <a:spLocks noChangeArrowheads="1"/>
          </p:cNvSpPr>
          <p:nvPr/>
        </p:nvSpPr>
        <p:spPr bwMode="auto">
          <a:xfrm>
            <a:off x="948805" y="1864196"/>
            <a:ext cx="16350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1" name="Rectangle 438"/>
          <p:cNvSpPr>
            <a:spLocks noChangeArrowheads="1"/>
          </p:cNvSpPr>
          <p:nvPr/>
        </p:nvSpPr>
        <p:spPr bwMode="auto">
          <a:xfrm>
            <a:off x="948805" y="2035646"/>
            <a:ext cx="204703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Systolic blood pressure (mm Hg):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2" name="Rectangle 440"/>
          <p:cNvSpPr>
            <a:spLocks noChangeArrowheads="1"/>
          </p:cNvSpPr>
          <p:nvPr/>
        </p:nvSpPr>
        <p:spPr bwMode="auto">
          <a:xfrm>
            <a:off x="950400" y="2221384"/>
            <a:ext cx="32220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140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3" name="Rectangle 442"/>
          <p:cNvSpPr>
            <a:spLocks noChangeArrowheads="1"/>
          </p:cNvSpPr>
          <p:nvPr/>
        </p:nvSpPr>
        <p:spPr bwMode="auto">
          <a:xfrm>
            <a:off x="950400" y="2397596"/>
            <a:ext cx="67486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140,&lt; 160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7" name="Rectangle 445"/>
          <p:cNvSpPr>
            <a:spLocks noChangeArrowheads="1"/>
          </p:cNvSpPr>
          <p:nvPr/>
        </p:nvSpPr>
        <p:spPr bwMode="auto">
          <a:xfrm>
            <a:off x="950400" y="2588096"/>
            <a:ext cx="31739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160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9" name="Rectangle 447"/>
          <p:cNvSpPr>
            <a:spLocks noChangeArrowheads="1"/>
          </p:cNvSpPr>
          <p:nvPr/>
        </p:nvSpPr>
        <p:spPr bwMode="auto">
          <a:xfrm>
            <a:off x="948805" y="2769071"/>
            <a:ext cx="209031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Diastolic blood pressure (mm Hg):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0" name="Rectangle 449"/>
          <p:cNvSpPr>
            <a:spLocks noChangeArrowheads="1"/>
          </p:cNvSpPr>
          <p:nvPr/>
        </p:nvSpPr>
        <p:spPr bwMode="auto">
          <a:xfrm>
            <a:off x="950400" y="2953221"/>
            <a:ext cx="2869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 80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1" name="Rectangle 450"/>
          <p:cNvSpPr>
            <a:spLocks noChangeArrowheads="1"/>
          </p:cNvSpPr>
          <p:nvPr/>
        </p:nvSpPr>
        <p:spPr bwMode="auto">
          <a:xfrm>
            <a:off x="1078980" y="2962746"/>
            <a:ext cx="6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2" name="Rectangle 451"/>
          <p:cNvSpPr>
            <a:spLocks noChangeArrowheads="1"/>
          </p:cNvSpPr>
          <p:nvPr/>
        </p:nvSpPr>
        <p:spPr bwMode="auto">
          <a:xfrm>
            <a:off x="950400" y="3131021"/>
            <a:ext cx="5338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</a:t>
            </a:r>
            <a:r>
              <a:rPr lang="en-US" altLang="en-US" sz="1000" dirty="0">
                <a:solidFill>
                  <a:srgbClr val="000000"/>
                </a:solidFill>
              </a:rPr>
              <a:t>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0,&lt; 90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3" name="Rectangle 454"/>
          <p:cNvSpPr>
            <a:spLocks noChangeArrowheads="1"/>
          </p:cNvSpPr>
          <p:nvPr/>
        </p:nvSpPr>
        <p:spPr bwMode="auto">
          <a:xfrm>
            <a:off x="950400" y="3321521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90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4" name="Rectangle 467"/>
          <p:cNvSpPr>
            <a:spLocks noChangeArrowheads="1"/>
          </p:cNvSpPr>
          <p:nvPr/>
        </p:nvSpPr>
        <p:spPr bwMode="auto">
          <a:xfrm>
            <a:off x="948805" y="3518591"/>
            <a:ext cx="102111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HDL-C (mmol/L):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5" name="Rectangle 468"/>
          <p:cNvSpPr>
            <a:spLocks noChangeArrowheads="1"/>
          </p:cNvSpPr>
          <p:nvPr/>
        </p:nvSpPr>
        <p:spPr bwMode="auto">
          <a:xfrm>
            <a:off x="950400" y="3702741"/>
            <a:ext cx="2821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≤ 1.0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6" name="Rectangle 471"/>
          <p:cNvSpPr>
            <a:spLocks noChangeArrowheads="1"/>
          </p:cNvSpPr>
          <p:nvPr/>
        </p:nvSpPr>
        <p:spPr bwMode="auto">
          <a:xfrm>
            <a:off x="948805" y="3890066"/>
            <a:ext cx="60433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&gt;1.0, ≤ 1.3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7" name="Rectangle 474"/>
          <p:cNvSpPr>
            <a:spLocks noChangeArrowheads="1"/>
          </p:cNvSpPr>
          <p:nvPr/>
        </p:nvSpPr>
        <p:spPr bwMode="auto">
          <a:xfrm>
            <a:off x="950400" y="4069454"/>
            <a:ext cx="2869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&gt; 1.3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8" name="Rectangle 476"/>
          <p:cNvSpPr>
            <a:spLocks noChangeArrowheads="1"/>
          </p:cNvSpPr>
          <p:nvPr/>
        </p:nvSpPr>
        <p:spPr bwMode="auto">
          <a:xfrm>
            <a:off x="948805" y="4250429"/>
            <a:ext cx="198131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Estimated GFR (mL/min/1.73m</a:t>
            </a:r>
            <a:r>
              <a:rPr kumimoji="0" lang="en-US" altLang="en-US" sz="1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):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9" name="Rectangle 484"/>
          <p:cNvSpPr>
            <a:spLocks noChangeArrowheads="1"/>
          </p:cNvSpPr>
          <p:nvPr/>
        </p:nvSpPr>
        <p:spPr bwMode="auto">
          <a:xfrm>
            <a:off x="948805" y="4430769"/>
            <a:ext cx="25167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60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0" name="Rectangle 485"/>
          <p:cNvSpPr>
            <a:spLocks noChangeArrowheads="1"/>
          </p:cNvSpPr>
          <p:nvPr/>
        </p:nvSpPr>
        <p:spPr bwMode="auto">
          <a:xfrm>
            <a:off x="950400" y="4599044"/>
            <a:ext cx="5338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60,&lt; 90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1" name="Rectangle 488"/>
          <p:cNvSpPr>
            <a:spLocks noChangeArrowheads="1"/>
          </p:cNvSpPr>
          <p:nvPr/>
        </p:nvSpPr>
        <p:spPr bwMode="auto">
          <a:xfrm>
            <a:off x="950400" y="4787957"/>
            <a:ext cx="2468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90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2" name="Rectangle 490"/>
          <p:cNvSpPr>
            <a:spLocks noChangeArrowheads="1"/>
          </p:cNvSpPr>
          <p:nvPr/>
        </p:nvSpPr>
        <p:spPr bwMode="auto">
          <a:xfrm>
            <a:off x="2195736" y="940078"/>
            <a:ext cx="20790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303" name="Rectangle 491"/>
          <p:cNvSpPr>
            <a:spLocks noChangeArrowheads="1"/>
          </p:cNvSpPr>
          <p:nvPr/>
        </p:nvSpPr>
        <p:spPr bwMode="auto">
          <a:xfrm>
            <a:off x="950400" y="5099471"/>
            <a:ext cx="30617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Total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4" name="Rectangle 526"/>
          <p:cNvSpPr>
            <a:spLocks noChangeArrowheads="1"/>
          </p:cNvSpPr>
          <p:nvPr/>
        </p:nvSpPr>
        <p:spPr bwMode="auto">
          <a:xfrm>
            <a:off x="2441055" y="16721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6176 (3.7)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5" name="Rectangle 527"/>
          <p:cNvSpPr>
            <a:spLocks noChangeArrowheads="1"/>
          </p:cNvSpPr>
          <p:nvPr/>
        </p:nvSpPr>
        <p:spPr bwMode="auto">
          <a:xfrm>
            <a:off x="3580280" y="167210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7350 (4.5)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6" name="Rectangle 528"/>
          <p:cNvSpPr>
            <a:spLocks noChangeArrowheads="1"/>
          </p:cNvSpPr>
          <p:nvPr/>
        </p:nvSpPr>
        <p:spPr bwMode="auto">
          <a:xfrm>
            <a:off x="6256766" y="167210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(0.76 - 0.84)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7" name="Rectangle 529"/>
          <p:cNvSpPr>
            <a:spLocks noChangeArrowheads="1"/>
          </p:cNvSpPr>
          <p:nvPr/>
        </p:nvSpPr>
        <p:spPr bwMode="auto">
          <a:xfrm>
            <a:off x="2441055" y="185625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4543 (2.7)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8" name="Rectangle 530"/>
          <p:cNvSpPr>
            <a:spLocks noChangeArrowheads="1"/>
          </p:cNvSpPr>
          <p:nvPr/>
        </p:nvSpPr>
        <p:spPr bwMode="auto">
          <a:xfrm>
            <a:off x="3580280" y="185625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5707 (3.5)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9" name="Rectangle 531"/>
          <p:cNvSpPr>
            <a:spLocks noChangeArrowheads="1"/>
          </p:cNvSpPr>
          <p:nvPr/>
        </p:nvSpPr>
        <p:spPr bwMode="auto">
          <a:xfrm>
            <a:off x="6256766" y="185625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(0.72 - 0.80)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0" name="Rectangle 532"/>
          <p:cNvSpPr>
            <a:spLocks noChangeArrowheads="1"/>
          </p:cNvSpPr>
          <p:nvPr/>
        </p:nvSpPr>
        <p:spPr bwMode="auto">
          <a:xfrm>
            <a:off x="2441055" y="222138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5470 (3.2)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1" name="Rectangle 533"/>
          <p:cNvSpPr>
            <a:spLocks noChangeArrowheads="1"/>
          </p:cNvSpPr>
          <p:nvPr/>
        </p:nvSpPr>
        <p:spPr bwMode="auto">
          <a:xfrm>
            <a:off x="3580280" y="222138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6500 (3.8)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2" name="Rectangle 534"/>
          <p:cNvSpPr>
            <a:spLocks noChangeArrowheads="1"/>
          </p:cNvSpPr>
          <p:nvPr/>
        </p:nvSpPr>
        <p:spPr bwMode="auto">
          <a:xfrm>
            <a:off x="6256766" y="222138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(0.77 - 0.85)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3" name="Rectangle 535"/>
          <p:cNvSpPr>
            <a:spLocks noChangeArrowheads="1"/>
          </p:cNvSpPr>
          <p:nvPr/>
        </p:nvSpPr>
        <p:spPr bwMode="auto">
          <a:xfrm>
            <a:off x="2441055" y="240553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3145 (3.0)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4" name="Rectangle 536"/>
          <p:cNvSpPr>
            <a:spLocks noChangeArrowheads="1"/>
          </p:cNvSpPr>
          <p:nvPr/>
        </p:nvSpPr>
        <p:spPr bwMode="auto">
          <a:xfrm>
            <a:off x="3580280" y="240553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4049 (3.9)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5" name="Rectangle 537"/>
          <p:cNvSpPr>
            <a:spLocks noChangeArrowheads="1"/>
          </p:cNvSpPr>
          <p:nvPr/>
        </p:nvSpPr>
        <p:spPr bwMode="auto">
          <a:xfrm>
            <a:off x="6256766" y="240553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 (0.70 - 0.80)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6" name="Rectangle 538"/>
          <p:cNvSpPr>
            <a:spLocks noChangeArrowheads="1"/>
          </p:cNvSpPr>
          <p:nvPr/>
        </p:nvSpPr>
        <p:spPr bwMode="auto">
          <a:xfrm>
            <a:off x="2441055" y="2588096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2067 (3.6)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7" name="Rectangle 539"/>
          <p:cNvSpPr>
            <a:spLocks noChangeArrowheads="1"/>
          </p:cNvSpPr>
          <p:nvPr/>
        </p:nvSpPr>
        <p:spPr bwMode="auto">
          <a:xfrm>
            <a:off x="3580280" y="2588096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2473 (4.5)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8" name="Rectangle 540"/>
          <p:cNvSpPr>
            <a:spLocks noChangeArrowheads="1"/>
          </p:cNvSpPr>
          <p:nvPr/>
        </p:nvSpPr>
        <p:spPr bwMode="auto">
          <a:xfrm>
            <a:off x="6256766" y="2588096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(0.73 - 0.85)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9" name="Rectangle 541"/>
          <p:cNvSpPr>
            <a:spLocks noChangeArrowheads="1"/>
          </p:cNvSpPr>
          <p:nvPr/>
        </p:nvSpPr>
        <p:spPr bwMode="auto">
          <a:xfrm>
            <a:off x="2441055" y="2956396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4558 (3.5)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0" name="Rectangle 542"/>
          <p:cNvSpPr>
            <a:spLocks noChangeArrowheads="1"/>
          </p:cNvSpPr>
          <p:nvPr/>
        </p:nvSpPr>
        <p:spPr bwMode="auto">
          <a:xfrm>
            <a:off x="3580280" y="2956396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5306 (4.2)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1" name="Rectangle 543"/>
          <p:cNvSpPr>
            <a:spLocks noChangeArrowheads="1"/>
          </p:cNvSpPr>
          <p:nvPr/>
        </p:nvSpPr>
        <p:spPr bwMode="auto">
          <a:xfrm>
            <a:off x="6256766" y="2956396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0.81 (0.76 - 0.85)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2" name="Rectangle 544"/>
          <p:cNvSpPr>
            <a:spLocks noChangeArrowheads="1"/>
          </p:cNvSpPr>
          <p:nvPr/>
        </p:nvSpPr>
        <p:spPr bwMode="auto">
          <a:xfrm>
            <a:off x="2441055" y="313895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3670 (3.0)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3" name="Rectangle 545"/>
          <p:cNvSpPr>
            <a:spLocks noChangeArrowheads="1"/>
          </p:cNvSpPr>
          <p:nvPr/>
        </p:nvSpPr>
        <p:spPr bwMode="auto">
          <a:xfrm>
            <a:off x="3580280" y="313895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4587 (3.8)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4" name="Rectangle 546"/>
          <p:cNvSpPr>
            <a:spLocks noChangeArrowheads="1"/>
          </p:cNvSpPr>
          <p:nvPr/>
        </p:nvSpPr>
        <p:spPr bwMode="auto">
          <a:xfrm>
            <a:off x="6256766" y="313895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(0.73 - 0.82)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5" name="Rectangle 547"/>
          <p:cNvSpPr>
            <a:spLocks noChangeArrowheads="1"/>
          </p:cNvSpPr>
          <p:nvPr/>
        </p:nvSpPr>
        <p:spPr bwMode="auto">
          <a:xfrm>
            <a:off x="2441055" y="332152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2452 (3.0)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6" name="Rectangle 548"/>
          <p:cNvSpPr>
            <a:spLocks noChangeArrowheads="1"/>
          </p:cNvSpPr>
          <p:nvPr/>
        </p:nvSpPr>
        <p:spPr bwMode="auto">
          <a:xfrm>
            <a:off x="3580280" y="332152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3128 (3.9)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7" name="Rectangle 549"/>
          <p:cNvSpPr>
            <a:spLocks noChangeArrowheads="1"/>
          </p:cNvSpPr>
          <p:nvPr/>
        </p:nvSpPr>
        <p:spPr bwMode="auto">
          <a:xfrm>
            <a:off x="6256766" y="3321521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(0.72 - 0.82)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8" name="Rectangle 559"/>
          <p:cNvSpPr>
            <a:spLocks noChangeArrowheads="1"/>
          </p:cNvSpPr>
          <p:nvPr/>
        </p:nvSpPr>
        <p:spPr bwMode="auto">
          <a:xfrm>
            <a:off x="2441055" y="370432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5032 (4.0)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9" name="Rectangle 560"/>
          <p:cNvSpPr>
            <a:spLocks noChangeArrowheads="1"/>
          </p:cNvSpPr>
          <p:nvPr/>
        </p:nvSpPr>
        <p:spPr bwMode="auto">
          <a:xfrm>
            <a:off x="3580280" y="370432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6165 (5.0)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0" name="Rectangle 561"/>
          <p:cNvSpPr>
            <a:spLocks noChangeArrowheads="1"/>
          </p:cNvSpPr>
          <p:nvPr/>
        </p:nvSpPr>
        <p:spPr bwMode="auto">
          <a:xfrm>
            <a:off x="6256766" y="370432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(0.75 - 0.82)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1" name="Rectangle 562"/>
          <p:cNvSpPr>
            <a:spLocks noChangeArrowheads="1"/>
          </p:cNvSpPr>
          <p:nvPr/>
        </p:nvSpPr>
        <p:spPr bwMode="auto">
          <a:xfrm>
            <a:off x="2441055" y="388847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3656 (3.1)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2" name="Rectangle 563"/>
          <p:cNvSpPr>
            <a:spLocks noChangeArrowheads="1"/>
          </p:cNvSpPr>
          <p:nvPr/>
        </p:nvSpPr>
        <p:spPr bwMode="auto">
          <a:xfrm>
            <a:off x="3580280" y="3888479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4452 (3.9)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3" name="Rectangle 564"/>
          <p:cNvSpPr>
            <a:spLocks noChangeArrowheads="1"/>
          </p:cNvSpPr>
          <p:nvPr/>
        </p:nvSpPr>
        <p:spPr bwMode="auto">
          <a:xfrm>
            <a:off x="6256766" y="3888479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(0.73 - 0.82)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4" name="Rectangle 565"/>
          <p:cNvSpPr>
            <a:spLocks noChangeArrowheads="1"/>
          </p:cNvSpPr>
          <p:nvPr/>
        </p:nvSpPr>
        <p:spPr bwMode="auto">
          <a:xfrm>
            <a:off x="2441055" y="407104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2199 (2.4)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5" name="Rectangle 566"/>
          <p:cNvSpPr>
            <a:spLocks noChangeArrowheads="1"/>
          </p:cNvSpPr>
          <p:nvPr/>
        </p:nvSpPr>
        <p:spPr bwMode="auto">
          <a:xfrm>
            <a:off x="3580280" y="4071041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2633 (2.9)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6" name="Rectangle 568"/>
          <p:cNvSpPr>
            <a:spLocks noChangeArrowheads="1"/>
          </p:cNvSpPr>
          <p:nvPr/>
        </p:nvSpPr>
        <p:spPr bwMode="auto">
          <a:xfrm>
            <a:off x="6256766" y="4071041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(0.74 - 0.87)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7" name="Rectangle 575"/>
          <p:cNvSpPr>
            <a:spLocks noChangeArrowheads="1"/>
          </p:cNvSpPr>
          <p:nvPr/>
        </p:nvSpPr>
        <p:spPr bwMode="auto">
          <a:xfrm>
            <a:off x="2441055" y="442283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2712 (4.1)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8" name="Rectangle 576"/>
          <p:cNvSpPr>
            <a:spLocks noChangeArrowheads="1"/>
          </p:cNvSpPr>
          <p:nvPr/>
        </p:nvSpPr>
        <p:spPr bwMode="auto">
          <a:xfrm>
            <a:off x="3580279" y="442283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3354 (5.1)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9" name="Rectangle 577"/>
          <p:cNvSpPr>
            <a:spLocks noChangeArrowheads="1"/>
          </p:cNvSpPr>
          <p:nvPr/>
        </p:nvSpPr>
        <p:spPr bwMode="auto">
          <a:xfrm>
            <a:off x="6256766" y="442283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(0.72 - 0.83)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0" name="Rectangle 578"/>
          <p:cNvSpPr>
            <a:spLocks noChangeArrowheads="1"/>
          </p:cNvSpPr>
          <p:nvPr/>
        </p:nvSpPr>
        <p:spPr bwMode="auto">
          <a:xfrm>
            <a:off x="2441055" y="460698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6161 (3.2)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1" name="Rectangle 579"/>
          <p:cNvSpPr>
            <a:spLocks noChangeArrowheads="1"/>
          </p:cNvSpPr>
          <p:nvPr/>
        </p:nvSpPr>
        <p:spPr bwMode="auto">
          <a:xfrm>
            <a:off x="3580279" y="4606982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7540 (4.0)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2" name="Rectangle 580"/>
          <p:cNvSpPr>
            <a:spLocks noChangeArrowheads="1"/>
          </p:cNvSpPr>
          <p:nvPr/>
        </p:nvSpPr>
        <p:spPr bwMode="auto">
          <a:xfrm>
            <a:off x="6256766" y="4606982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(0.75 - 0.82)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3" name="Rectangle 581"/>
          <p:cNvSpPr>
            <a:spLocks noChangeArrowheads="1"/>
          </p:cNvSpPr>
          <p:nvPr/>
        </p:nvSpPr>
        <p:spPr bwMode="auto">
          <a:xfrm>
            <a:off x="2441055" y="478954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1315 (2.5)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4" name="Rectangle 582"/>
          <p:cNvSpPr>
            <a:spLocks noChangeArrowheads="1"/>
          </p:cNvSpPr>
          <p:nvPr/>
        </p:nvSpPr>
        <p:spPr bwMode="auto">
          <a:xfrm>
            <a:off x="3580279" y="4789544"/>
            <a:ext cx="6155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1571 (3.0)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5" name="Rectangle 583"/>
          <p:cNvSpPr>
            <a:spLocks noChangeArrowheads="1"/>
          </p:cNvSpPr>
          <p:nvPr/>
        </p:nvSpPr>
        <p:spPr bwMode="auto">
          <a:xfrm>
            <a:off x="6256766" y="4789544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(0.69 - 0.85)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6" name="Rectangle 584"/>
          <p:cNvSpPr>
            <a:spLocks noChangeArrowheads="1"/>
          </p:cNvSpPr>
          <p:nvPr/>
        </p:nvSpPr>
        <p:spPr bwMode="auto">
          <a:xfrm>
            <a:off x="2414067" y="5089946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10973 (3.2)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7" name="Rectangle 585"/>
          <p:cNvSpPr>
            <a:spLocks noChangeArrowheads="1"/>
          </p:cNvSpPr>
          <p:nvPr/>
        </p:nvSpPr>
        <p:spPr bwMode="auto">
          <a:xfrm>
            <a:off x="3553292" y="5089946"/>
            <a:ext cx="6508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13350 (4.0)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8" name="Rectangle 586"/>
          <p:cNvSpPr>
            <a:spLocks noChangeArrowheads="1"/>
          </p:cNvSpPr>
          <p:nvPr/>
        </p:nvSpPr>
        <p:spPr bwMode="auto">
          <a:xfrm>
            <a:off x="6256766" y="5089946"/>
            <a:ext cx="9762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(0.76 - 0.80)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9" name="Rectangle 682"/>
          <p:cNvSpPr>
            <a:spLocks noChangeArrowheads="1"/>
          </p:cNvSpPr>
          <p:nvPr/>
        </p:nvSpPr>
        <p:spPr bwMode="auto">
          <a:xfrm>
            <a:off x="5278866" y="1686396"/>
            <a:ext cx="103188" cy="1031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0" name="Line 683"/>
          <p:cNvSpPr>
            <a:spLocks noChangeShapeType="1"/>
          </p:cNvSpPr>
          <p:nvPr/>
        </p:nvSpPr>
        <p:spPr bwMode="auto">
          <a:xfrm>
            <a:off x="5272516" y="1737196"/>
            <a:ext cx="1190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1" name="Rectangle 684"/>
          <p:cNvSpPr>
            <a:spLocks noChangeArrowheads="1"/>
          </p:cNvSpPr>
          <p:nvPr/>
        </p:nvSpPr>
        <p:spPr bwMode="auto">
          <a:xfrm>
            <a:off x="5228066" y="1872134"/>
            <a:ext cx="96838" cy="968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2" name="Line 685"/>
          <p:cNvSpPr>
            <a:spLocks noChangeShapeType="1"/>
          </p:cNvSpPr>
          <p:nvPr/>
        </p:nvSpPr>
        <p:spPr bwMode="auto">
          <a:xfrm>
            <a:off x="5216953" y="1921346"/>
            <a:ext cx="1222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3" name="Rectangle 686"/>
          <p:cNvSpPr>
            <a:spLocks noChangeArrowheads="1"/>
          </p:cNvSpPr>
          <p:nvPr/>
        </p:nvSpPr>
        <p:spPr bwMode="auto">
          <a:xfrm>
            <a:off x="5291566" y="2237259"/>
            <a:ext cx="98425" cy="1000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4" name="Line 687"/>
          <p:cNvSpPr>
            <a:spLocks noChangeShapeType="1"/>
          </p:cNvSpPr>
          <p:nvPr/>
        </p:nvSpPr>
        <p:spPr bwMode="auto">
          <a:xfrm>
            <a:off x="5280453" y="2288059"/>
            <a:ext cx="1254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5" name="Rectangle 688"/>
          <p:cNvSpPr>
            <a:spLocks noChangeArrowheads="1"/>
          </p:cNvSpPr>
          <p:nvPr/>
        </p:nvSpPr>
        <p:spPr bwMode="auto">
          <a:xfrm>
            <a:off x="5213778" y="2430934"/>
            <a:ext cx="80963" cy="793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6" name="Line 689"/>
          <p:cNvSpPr>
            <a:spLocks noChangeShapeType="1"/>
          </p:cNvSpPr>
          <p:nvPr/>
        </p:nvSpPr>
        <p:spPr bwMode="auto">
          <a:xfrm>
            <a:off x="5183616" y="2470621"/>
            <a:ext cx="146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7" name="Rectangle 690"/>
          <p:cNvSpPr>
            <a:spLocks noChangeArrowheads="1"/>
          </p:cNvSpPr>
          <p:nvPr/>
        </p:nvSpPr>
        <p:spPr bwMode="auto">
          <a:xfrm>
            <a:off x="5282041" y="2621434"/>
            <a:ext cx="65088" cy="666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8" name="Line 691"/>
          <p:cNvSpPr>
            <a:spLocks noChangeShapeType="1"/>
          </p:cNvSpPr>
          <p:nvPr/>
        </p:nvSpPr>
        <p:spPr bwMode="auto">
          <a:xfrm>
            <a:off x="5226478" y="2654771"/>
            <a:ext cx="1825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9" name="Rectangle 692"/>
          <p:cNvSpPr>
            <a:spLocks noChangeArrowheads="1"/>
          </p:cNvSpPr>
          <p:nvPr/>
        </p:nvSpPr>
        <p:spPr bwMode="auto">
          <a:xfrm>
            <a:off x="5297916" y="2977034"/>
            <a:ext cx="88900" cy="873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0" name="Line 693"/>
          <p:cNvSpPr>
            <a:spLocks noChangeShapeType="1"/>
          </p:cNvSpPr>
          <p:nvPr/>
        </p:nvSpPr>
        <p:spPr bwMode="auto">
          <a:xfrm>
            <a:off x="5274103" y="3021484"/>
            <a:ext cx="1412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1" name="Rectangle 694"/>
          <p:cNvSpPr>
            <a:spLocks noChangeArrowheads="1"/>
          </p:cNvSpPr>
          <p:nvPr/>
        </p:nvSpPr>
        <p:spPr bwMode="auto">
          <a:xfrm>
            <a:off x="5245528" y="3161184"/>
            <a:ext cx="85725" cy="857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2" name="Line 695"/>
          <p:cNvSpPr>
            <a:spLocks noChangeShapeType="1"/>
          </p:cNvSpPr>
          <p:nvPr/>
        </p:nvSpPr>
        <p:spPr bwMode="auto">
          <a:xfrm>
            <a:off x="5220128" y="3204046"/>
            <a:ext cx="139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3" name="Rectangle 696"/>
          <p:cNvSpPr>
            <a:spLocks noChangeArrowheads="1"/>
          </p:cNvSpPr>
          <p:nvPr/>
        </p:nvSpPr>
        <p:spPr bwMode="auto">
          <a:xfrm>
            <a:off x="5250291" y="3350096"/>
            <a:ext cx="74613" cy="746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4" name="Line 697"/>
          <p:cNvSpPr>
            <a:spLocks noChangeShapeType="1"/>
          </p:cNvSpPr>
          <p:nvPr/>
        </p:nvSpPr>
        <p:spPr bwMode="auto">
          <a:xfrm>
            <a:off x="5209016" y="3388196"/>
            <a:ext cx="1619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5" name="Rectangle 704"/>
          <p:cNvSpPr>
            <a:spLocks noChangeArrowheads="1"/>
          </p:cNvSpPr>
          <p:nvPr/>
        </p:nvSpPr>
        <p:spPr bwMode="auto">
          <a:xfrm>
            <a:off x="5259816" y="3720204"/>
            <a:ext cx="98425" cy="1000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6" name="Line 705"/>
          <p:cNvSpPr>
            <a:spLocks noChangeShapeType="1"/>
          </p:cNvSpPr>
          <p:nvPr/>
        </p:nvSpPr>
        <p:spPr bwMode="auto">
          <a:xfrm>
            <a:off x="5248703" y="3769416"/>
            <a:ext cx="1222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7" name="Rectangle 706"/>
          <p:cNvSpPr>
            <a:spLocks noChangeArrowheads="1"/>
          </p:cNvSpPr>
          <p:nvPr/>
        </p:nvSpPr>
        <p:spPr bwMode="auto">
          <a:xfrm>
            <a:off x="5247116" y="3912291"/>
            <a:ext cx="82550" cy="8255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8" name="Line 707"/>
          <p:cNvSpPr>
            <a:spLocks noChangeShapeType="1"/>
          </p:cNvSpPr>
          <p:nvPr/>
        </p:nvSpPr>
        <p:spPr bwMode="auto">
          <a:xfrm>
            <a:off x="5220128" y="3953566"/>
            <a:ext cx="142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9" name="Rectangle 708"/>
          <p:cNvSpPr>
            <a:spLocks noChangeArrowheads="1"/>
          </p:cNvSpPr>
          <p:nvPr/>
        </p:nvSpPr>
        <p:spPr bwMode="auto">
          <a:xfrm>
            <a:off x="5307441" y="4105966"/>
            <a:ext cx="61913" cy="619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0" name="Line 709"/>
          <p:cNvSpPr>
            <a:spLocks noChangeShapeType="1"/>
          </p:cNvSpPr>
          <p:nvPr/>
        </p:nvSpPr>
        <p:spPr bwMode="auto">
          <a:xfrm>
            <a:off x="5242353" y="4136129"/>
            <a:ext cx="2000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1" name="Rectangle 714"/>
          <p:cNvSpPr>
            <a:spLocks noChangeArrowheads="1"/>
          </p:cNvSpPr>
          <p:nvPr/>
        </p:nvSpPr>
        <p:spPr bwMode="auto">
          <a:xfrm>
            <a:off x="5251878" y="4452994"/>
            <a:ext cx="71438" cy="714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2" name="Line 715"/>
          <p:cNvSpPr>
            <a:spLocks noChangeShapeType="1"/>
          </p:cNvSpPr>
          <p:nvPr/>
        </p:nvSpPr>
        <p:spPr bwMode="auto">
          <a:xfrm>
            <a:off x="5205841" y="4487919"/>
            <a:ext cx="1682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3" name="Rectangle 716"/>
          <p:cNvSpPr>
            <a:spLocks noChangeArrowheads="1"/>
          </p:cNvSpPr>
          <p:nvPr/>
        </p:nvSpPr>
        <p:spPr bwMode="auto">
          <a:xfrm>
            <a:off x="5255053" y="4618094"/>
            <a:ext cx="109538" cy="10795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4" name="Line 717"/>
          <p:cNvSpPr>
            <a:spLocks noChangeShapeType="1"/>
          </p:cNvSpPr>
          <p:nvPr/>
        </p:nvSpPr>
        <p:spPr bwMode="auto">
          <a:xfrm>
            <a:off x="5255053" y="4672069"/>
            <a:ext cx="111125" cy="0"/>
          </a:xfrm>
          <a:prstGeom prst="line">
            <a:avLst/>
          </a:prstGeom>
          <a:noFill/>
          <a:ln w="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5" name="Rectangle 718"/>
          <p:cNvSpPr>
            <a:spLocks noChangeArrowheads="1"/>
          </p:cNvSpPr>
          <p:nvPr/>
        </p:nvSpPr>
        <p:spPr bwMode="auto">
          <a:xfrm>
            <a:off x="5259816" y="4830819"/>
            <a:ext cx="49213" cy="492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6" name="Line 719"/>
          <p:cNvSpPr>
            <a:spLocks noChangeShapeType="1"/>
          </p:cNvSpPr>
          <p:nvPr/>
        </p:nvSpPr>
        <p:spPr bwMode="auto">
          <a:xfrm>
            <a:off x="5167741" y="4856219"/>
            <a:ext cx="24606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7" name="Line 720"/>
          <p:cNvSpPr>
            <a:spLocks noChangeShapeType="1"/>
          </p:cNvSpPr>
          <p:nvPr/>
        </p:nvSpPr>
        <p:spPr bwMode="auto">
          <a:xfrm flipV="1">
            <a:off x="5277278" y="5085184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8" name="Line 721"/>
          <p:cNvSpPr>
            <a:spLocks noChangeShapeType="1"/>
          </p:cNvSpPr>
          <p:nvPr/>
        </p:nvSpPr>
        <p:spPr bwMode="auto">
          <a:xfrm flipH="1" flipV="1">
            <a:off x="5309028" y="5085184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9" name="Line 722"/>
          <p:cNvSpPr>
            <a:spLocks noChangeShapeType="1"/>
          </p:cNvSpPr>
          <p:nvPr/>
        </p:nvSpPr>
        <p:spPr bwMode="auto">
          <a:xfrm>
            <a:off x="5277278" y="5158209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0" name="Line 723"/>
          <p:cNvSpPr>
            <a:spLocks noChangeShapeType="1"/>
          </p:cNvSpPr>
          <p:nvPr/>
        </p:nvSpPr>
        <p:spPr bwMode="auto">
          <a:xfrm flipH="1">
            <a:off x="5309028" y="5158209"/>
            <a:ext cx="31750" cy="730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7" name="TextBox 386"/>
          <p:cNvSpPr txBox="1"/>
          <p:nvPr/>
        </p:nvSpPr>
        <p:spPr>
          <a:xfrm>
            <a:off x="207565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 153"/>
          <p:cNvSpPr>
            <a:spLocks noChangeArrowheads="1"/>
          </p:cNvSpPr>
          <p:nvPr/>
        </p:nvSpPr>
        <p:spPr bwMode="auto">
          <a:xfrm>
            <a:off x="395113" y="5985792"/>
            <a:ext cx="138113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Line 154"/>
          <p:cNvSpPr>
            <a:spLocks noChangeShapeType="1"/>
          </p:cNvSpPr>
          <p:nvPr/>
        </p:nvSpPr>
        <p:spPr bwMode="auto">
          <a:xfrm>
            <a:off x="296688" y="6054055"/>
            <a:ext cx="336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Rectangle 155"/>
          <p:cNvSpPr>
            <a:spLocks noChangeArrowheads="1"/>
          </p:cNvSpPr>
          <p:nvPr/>
        </p:nvSpPr>
        <p:spPr bwMode="auto">
          <a:xfrm>
            <a:off x="699913" y="5982617"/>
            <a:ext cx="4039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99% 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0" name="Freeform 156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06 w 212"/>
              <a:gd name="T1" fmla="*/ 0 h 133"/>
              <a:gd name="T2" fmla="*/ 0 w 212"/>
              <a:gd name="T3" fmla="*/ 66 h 133"/>
              <a:gd name="T4" fmla="*/ 106 w 212"/>
              <a:gd name="T5" fmla="*/ 133 h 133"/>
              <a:gd name="T6" fmla="*/ 212 w 212"/>
              <a:gd name="T7" fmla="*/ 66 h 133"/>
              <a:gd name="T8" fmla="*/ 106 w 212"/>
              <a:gd name="T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3">
                <a:moveTo>
                  <a:pt x="106" y="0"/>
                </a:moveTo>
                <a:lnTo>
                  <a:pt x="0" y="66"/>
                </a:lnTo>
                <a:lnTo>
                  <a:pt x="106" y="133"/>
                </a:lnTo>
                <a:lnTo>
                  <a:pt x="212" y="66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Freeform 157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Line 158"/>
          <p:cNvSpPr>
            <a:spLocks noChangeShapeType="1"/>
          </p:cNvSpPr>
          <p:nvPr/>
        </p:nvSpPr>
        <p:spPr bwMode="auto">
          <a:xfrm flipV="1">
            <a:off x="1473026" y="5949280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ctangle 159"/>
          <p:cNvSpPr>
            <a:spLocks noChangeArrowheads="1"/>
          </p:cNvSpPr>
          <p:nvPr/>
        </p:nvSpPr>
        <p:spPr bwMode="auto">
          <a:xfrm>
            <a:off x="1707976" y="5984205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6904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2"/>
          <p:cNvSpPr>
            <a:spLocks noChangeArrowheads="1"/>
          </p:cNvSpPr>
          <p:nvPr/>
        </p:nvSpPr>
        <p:spPr bwMode="auto">
          <a:xfrm>
            <a:off x="0" y="193675"/>
            <a:ext cx="9144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trials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effects on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</a:p>
          <a:p>
            <a:pPr algn="ctr" eaLnBrk="1" hangingPunct="1">
              <a:defRPr/>
            </a:pP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LDL-C,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baseline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 cholesterol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219075" y="104775"/>
            <a:ext cx="9032875" cy="1268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 flipV="1">
            <a:off x="6156326" y="1753468"/>
            <a:ext cx="0" cy="2268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Line 6"/>
          <p:cNvSpPr>
            <a:spLocks noChangeShapeType="1"/>
          </p:cNvSpPr>
          <p:nvPr/>
        </p:nvSpPr>
        <p:spPr bwMode="auto">
          <a:xfrm>
            <a:off x="5016501" y="3861048"/>
            <a:ext cx="171132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4913313" y="4210298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5440363" y="4210298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7" name="Rectangle 9"/>
          <p:cNvSpPr>
            <a:spLocks noChangeArrowheads="1"/>
          </p:cNvSpPr>
          <p:nvPr/>
        </p:nvSpPr>
        <p:spPr bwMode="auto">
          <a:xfrm>
            <a:off x="6115051" y="4211885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8" name="Rectangle 10"/>
          <p:cNvSpPr>
            <a:spLocks noChangeArrowheads="1"/>
          </p:cNvSpPr>
          <p:nvPr/>
        </p:nvSpPr>
        <p:spPr bwMode="auto">
          <a:xfrm>
            <a:off x="6581776" y="4210298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Line 11"/>
          <p:cNvSpPr>
            <a:spLocks noChangeShapeType="1"/>
          </p:cNvSpPr>
          <p:nvPr/>
        </p:nvSpPr>
        <p:spPr bwMode="auto">
          <a:xfrm>
            <a:off x="5016501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Line 12"/>
          <p:cNvSpPr>
            <a:spLocks noChangeShapeType="1"/>
          </p:cNvSpPr>
          <p:nvPr/>
        </p:nvSpPr>
        <p:spPr bwMode="auto">
          <a:xfrm>
            <a:off x="5586413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Line 13"/>
          <p:cNvSpPr>
            <a:spLocks noChangeShapeType="1"/>
          </p:cNvSpPr>
          <p:nvPr/>
        </p:nvSpPr>
        <p:spPr bwMode="auto">
          <a:xfrm>
            <a:off x="6156326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ine 14"/>
          <p:cNvSpPr>
            <a:spLocks noChangeShapeType="1"/>
          </p:cNvSpPr>
          <p:nvPr/>
        </p:nvSpPr>
        <p:spPr bwMode="auto">
          <a:xfrm>
            <a:off x="6727826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 20"/>
          <p:cNvSpPr>
            <a:spLocks noChangeArrowheads="1"/>
          </p:cNvSpPr>
          <p:nvPr/>
        </p:nvSpPr>
        <p:spPr bwMode="auto">
          <a:xfrm>
            <a:off x="2094951" y="1439143"/>
            <a:ext cx="89287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624752" y="1439143"/>
            <a:ext cx="87524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1" name="Rectangle 23"/>
          <p:cNvSpPr>
            <a:spLocks noChangeArrowheads="1"/>
          </p:cNvSpPr>
          <p:nvPr/>
        </p:nvSpPr>
        <p:spPr bwMode="auto">
          <a:xfrm>
            <a:off x="6804248" y="1235025"/>
            <a:ext cx="15551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</a:t>
            </a:r>
            <a:r>
              <a:rPr lang="en-US" altLang="en-US" sz="1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</a:t>
            </a:r>
          </a:p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</a:t>
            </a:r>
            <a:r>
              <a:rPr lang="en-US" alt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8" name="Line 28"/>
          <p:cNvSpPr>
            <a:spLocks noChangeShapeType="1"/>
          </p:cNvSpPr>
          <p:nvPr/>
        </p:nvSpPr>
        <p:spPr bwMode="auto">
          <a:xfrm>
            <a:off x="395288" y="1753468"/>
            <a:ext cx="7956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 29"/>
          <p:cNvSpPr>
            <a:spLocks noChangeArrowheads="1"/>
          </p:cNvSpPr>
          <p:nvPr/>
        </p:nvSpPr>
        <p:spPr bwMode="auto">
          <a:xfrm>
            <a:off x="6332538" y="4442073"/>
            <a:ext cx="734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 smtClean="0">
                <a:solidFill>
                  <a:srgbClr val="000000"/>
                </a:solidFill>
              </a:rPr>
              <a:t>Less statin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lvl="0" algn="ctr"/>
            <a:r>
              <a:rPr lang="en-US" altLang="en-US" sz="1200" dirty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93" name="Rectangle 31"/>
          <p:cNvSpPr>
            <a:spLocks noChangeArrowheads="1"/>
          </p:cNvSpPr>
          <p:nvPr/>
        </p:nvSpPr>
        <p:spPr bwMode="auto">
          <a:xfrm>
            <a:off x="4635501" y="4442073"/>
            <a:ext cx="759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4" name="Rectangle 44"/>
          <p:cNvSpPr>
            <a:spLocks noChangeArrowheads="1"/>
          </p:cNvSpPr>
          <p:nvPr/>
        </p:nvSpPr>
        <p:spPr bwMode="auto">
          <a:xfrm>
            <a:off x="469901" y="1988840"/>
            <a:ext cx="3462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2.0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4" name="Rectangle 46"/>
          <p:cNvSpPr>
            <a:spLocks noChangeArrowheads="1"/>
          </p:cNvSpPr>
          <p:nvPr/>
        </p:nvSpPr>
        <p:spPr bwMode="auto">
          <a:xfrm>
            <a:off x="469901" y="2246015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2.0 </a:t>
            </a:r>
            <a:r>
              <a:rPr lang="en-US" altLang="en-US" sz="1200" dirty="0">
                <a:solidFill>
                  <a:srgbClr val="000000"/>
                </a:solidFill>
              </a:rPr>
              <a:t>,&lt;</a:t>
            </a:r>
            <a:r>
              <a:rPr lang="en-US" altLang="en-US" sz="1200" dirty="0" smtClean="0">
                <a:solidFill>
                  <a:srgbClr val="000000"/>
                </a:solidFill>
              </a:rPr>
              <a:t>2.5</a:t>
            </a:r>
            <a:endParaRPr lang="en-US" altLang="en-US" sz="1200" dirty="0"/>
          </a:p>
        </p:txBody>
      </p:sp>
      <p:sp>
        <p:nvSpPr>
          <p:cNvPr id="141" name="Rectangle 49"/>
          <p:cNvSpPr>
            <a:spLocks noChangeArrowheads="1"/>
          </p:cNvSpPr>
          <p:nvPr/>
        </p:nvSpPr>
        <p:spPr bwMode="auto">
          <a:xfrm>
            <a:off x="469901" y="2515890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</a:rPr>
              <a:t>≥ 2.5, &lt;3.0</a:t>
            </a:r>
            <a:endParaRPr lang="en-US" altLang="en-US" sz="1200" dirty="0"/>
          </a:p>
        </p:txBody>
      </p:sp>
      <p:sp>
        <p:nvSpPr>
          <p:cNvPr id="180" name="Rectangle 52"/>
          <p:cNvSpPr>
            <a:spLocks noChangeArrowheads="1"/>
          </p:cNvSpPr>
          <p:nvPr/>
        </p:nvSpPr>
        <p:spPr bwMode="auto">
          <a:xfrm>
            <a:off x="469901" y="2784178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</a:rPr>
              <a:t>≥ 3.0, &lt;3.5</a:t>
            </a:r>
            <a:endParaRPr lang="en-US" altLang="en-US" sz="1200" dirty="0"/>
          </a:p>
        </p:txBody>
      </p:sp>
      <p:sp>
        <p:nvSpPr>
          <p:cNvPr id="183" name="Rectangle 55"/>
          <p:cNvSpPr>
            <a:spLocks noChangeArrowheads="1"/>
          </p:cNvSpPr>
          <p:nvPr/>
        </p:nvSpPr>
        <p:spPr bwMode="auto">
          <a:xfrm>
            <a:off x="469901" y="3063578"/>
            <a:ext cx="3414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</a:rPr>
              <a:t>≥ 3.0</a:t>
            </a:r>
            <a:endParaRPr lang="en-US" altLang="en-US" sz="1200" dirty="0"/>
          </a:p>
        </p:txBody>
      </p:sp>
      <p:sp>
        <p:nvSpPr>
          <p:cNvPr id="215" name="Rectangle 87"/>
          <p:cNvSpPr>
            <a:spLocks noChangeArrowheads="1"/>
          </p:cNvSpPr>
          <p:nvPr/>
        </p:nvSpPr>
        <p:spPr bwMode="auto">
          <a:xfrm>
            <a:off x="2195736" y="1207368"/>
            <a:ext cx="225863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8" name="Rectangle 90"/>
          <p:cNvSpPr>
            <a:spLocks noChangeArrowheads="1"/>
          </p:cNvSpPr>
          <p:nvPr/>
        </p:nvSpPr>
        <p:spPr bwMode="auto">
          <a:xfrm>
            <a:off x="2152179" y="19936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704 (4.6)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9" name="Rectangle 91"/>
          <p:cNvSpPr>
            <a:spLocks noChangeArrowheads="1"/>
          </p:cNvSpPr>
          <p:nvPr/>
        </p:nvSpPr>
        <p:spPr bwMode="auto">
          <a:xfrm>
            <a:off x="3677171" y="19936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795 (5.2)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0" name="Rectangle 92"/>
          <p:cNvSpPr>
            <a:spLocks noChangeArrowheads="1"/>
          </p:cNvSpPr>
          <p:nvPr/>
        </p:nvSpPr>
        <p:spPr bwMode="auto">
          <a:xfrm>
            <a:off x="6846888" y="1993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0.71 (0.52 - 0.98)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1" name="Rectangle 93"/>
          <p:cNvSpPr>
            <a:spLocks noChangeArrowheads="1"/>
          </p:cNvSpPr>
          <p:nvPr/>
        </p:nvSpPr>
        <p:spPr bwMode="auto">
          <a:xfrm>
            <a:off x="2109316" y="226189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1189 (4.2)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2" name="Rectangle 94"/>
          <p:cNvSpPr>
            <a:spLocks noChangeArrowheads="1"/>
          </p:cNvSpPr>
          <p:nvPr/>
        </p:nvSpPr>
        <p:spPr bwMode="auto">
          <a:xfrm>
            <a:off x="3635896" y="2261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1317 (4.8)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3" name="Rectangle 95"/>
          <p:cNvSpPr>
            <a:spLocks noChangeArrowheads="1"/>
          </p:cNvSpPr>
          <p:nvPr/>
        </p:nvSpPr>
        <p:spPr bwMode="auto">
          <a:xfrm>
            <a:off x="6846888" y="226189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(0.64 - 0.94)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4" name="Rectangle 96"/>
          <p:cNvSpPr>
            <a:spLocks noChangeArrowheads="1"/>
          </p:cNvSpPr>
          <p:nvPr/>
        </p:nvSpPr>
        <p:spPr bwMode="auto">
          <a:xfrm>
            <a:off x="2109316" y="25301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1065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5" name="Rectangle 97"/>
          <p:cNvSpPr>
            <a:spLocks noChangeArrowheads="1"/>
          </p:cNvSpPr>
          <p:nvPr/>
        </p:nvSpPr>
        <p:spPr bwMode="auto">
          <a:xfrm>
            <a:off x="3635896" y="25301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1203 (5.0)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6" name="Rectangle 98"/>
          <p:cNvSpPr>
            <a:spLocks noChangeArrowheads="1"/>
          </p:cNvSpPr>
          <p:nvPr/>
        </p:nvSpPr>
        <p:spPr bwMode="auto">
          <a:xfrm>
            <a:off x="6846888" y="25301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0.81 (0.67 - 0.97)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7" name="Rectangle 99"/>
          <p:cNvSpPr>
            <a:spLocks noChangeArrowheads="1"/>
          </p:cNvSpPr>
          <p:nvPr/>
        </p:nvSpPr>
        <p:spPr bwMode="auto">
          <a:xfrm>
            <a:off x="2152179" y="28000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517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8" name="Rectangle 100"/>
          <p:cNvSpPr>
            <a:spLocks noChangeArrowheads="1"/>
          </p:cNvSpPr>
          <p:nvPr/>
        </p:nvSpPr>
        <p:spPr bwMode="auto">
          <a:xfrm>
            <a:off x="3677171" y="28000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633 (5.8)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9" name="Rectangle 101"/>
          <p:cNvSpPr>
            <a:spLocks noChangeArrowheads="1"/>
          </p:cNvSpPr>
          <p:nvPr/>
        </p:nvSpPr>
        <p:spPr bwMode="auto">
          <a:xfrm>
            <a:off x="6846888" y="28000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0.61 (0.46 - 0.81)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0" name="Rectangle 102"/>
          <p:cNvSpPr>
            <a:spLocks noChangeArrowheads="1"/>
          </p:cNvSpPr>
          <p:nvPr/>
        </p:nvSpPr>
        <p:spPr bwMode="auto">
          <a:xfrm>
            <a:off x="2152179" y="306834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303 (5.7)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1" name="Rectangle 103"/>
          <p:cNvSpPr>
            <a:spLocks noChangeArrowheads="1"/>
          </p:cNvSpPr>
          <p:nvPr/>
        </p:nvSpPr>
        <p:spPr bwMode="auto">
          <a:xfrm>
            <a:off x="3677171" y="306834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398 (7.8)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2" name="Rectangle 104"/>
          <p:cNvSpPr>
            <a:spLocks noChangeArrowheads="1"/>
          </p:cNvSpPr>
          <p:nvPr/>
        </p:nvSpPr>
        <p:spPr bwMode="auto">
          <a:xfrm>
            <a:off x="6846888" y="306834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0.64 (0.47 - 0.86)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3" name="Rectangle 105"/>
          <p:cNvSpPr>
            <a:spLocks noChangeArrowheads="1"/>
          </p:cNvSpPr>
          <p:nvPr/>
        </p:nvSpPr>
        <p:spPr bwMode="auto">
          <a:xfrm>
            <a:off x="395288" y="3346153"/>
            <a:ext cx="945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4" name="Rectangle 106"/>
          <p:cNvSpPr>
            <a:spLocks noChangeArrowheads="1"/>
          </p:cNvSpPr>
          <p:nvPr/>
        </p:nvSpPr>
        <p:spPr bwMode="auto">
          <a:xfrm>
            <a:off x="474663" y="3346153"/>
            <a:ext cx="27411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otal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5" name="Rectangle 107"/>
          <p:cNvSpPr>
            <a:spLocks noChangeArrowheads="1"/>
          </p:cNvSpPr>
          <p:nvPr/>
        </p:nvSpPr>
        <p:spPr bwMode="auto">
          <a:xfrm>
            <a:off x="2109316" y="333345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3837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6" name="Rectangle 108"/>
          <p:cNvSpPr>
            <a:spLocks noChangeArrowheads="1"/>
          </p:cNvSpPr>
          <p:nvPr/>
        </p:nvSpPr>
        <p:spPr bwMode="auto">
          <a:xfrm>
            <a:off x="3635896" y="333345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4416 (5.3)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7" name="Rectangle 109"/>
          <p:cNvSpPr>
            <a:spLocks noChangeArrowheads="1"/>
          </p:cNvSpPr>
          <p:nvPr/>
        </p:nvSpPr>
        <p:spPr bwMode="auto">
          <a:xfrm>
            <a:off x="6846888" y="33334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(0.66 - 0.78)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3838" y="4019054"/>
            <a:ext cx="1855072" cy="214313"/>
            <a:chOff x="223838" y="4019054"/>
            <a:chExt cx="1855072" cy="214313"/>
          </a:xfrm>
        </p:grpSpPr>
        <p:sp>
          <p:nvSpPr>
            <p:cNvPr id="278" name="Rectangle 150"/>
            <p:cNvSpPr>
              <a:spLocks noChangeArrowheads="1"/>
            </p:cNvSpPr>
            <p:nvPr/>
          </p:nvSpPr>
          <p:spPr bwMode="auto">
            <a:xfrm>
              <a:off x="323851" y="4055567"/>
              <a:ext cx="141288" cy="1412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9" name="Line 151"/>
            <p:cNvSpPr>
              <a:spLocks noChangeShapeType="1"/>
            </p:cNvSpPr>
            <p:nvPr/>
          </p:nvSpPr>
          <p:spPr bwMode="auto">
            <a:xfrm>
              <a:off x="223838" y="4127004"/>
              <a:ext cx="341313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0" name="Rectangle 152"/>
            <p:cNvSpPr>
              <a:spLocks noChangeArrowheads="1"/>
            </p:cNvSpPr>
            <p:nvPr/>
          </p:nvSpPr>
          <p:spPr bwMode="auto">
            <a:xfrm>
              <a:off x="635001" y="4053979"/>
              <a:ext cx="40395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99% or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1" name="Freeform 153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07 w 215"/>
                <a:gd name="T1" fmla="*/ 0 h 135"/>
                <a:gd name="T2" fmla="*/ 0 w 215"/>
                <a:gd name="T3" fmla="*/ 68 h 135"/>
                <a:gd name="T4" fmla="*/ 107 w 215"/>
                <a:gd name="T5" fmla="*/ 135 h 135"/>
                <a:gd name="T6" fmla="*/ 215 w 215"/>
                <a:gd name="T7" fmla="*/ 68 h 135"/>
                <a:gd name="T8" fmla="*/ 107 w 215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35">
                  <a:moveTo>
                    <a:pt x="107" y="0"/>
                  </a:moveTo>
                  <a:lnTo>
                    <a:pt x="0" y="68"/>
                  </a:lnTo>
                  <a:lnTo>
                    <a:pt x="107" y="135"/>
                  </a:lnTo>
                  <a:lnTo>
                    <a:pt x="215" y="68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2" name="Freeform 154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83 w 367"/>
                <a:gd name="T1" fmla="*/ 0 h 231"/>
                <a:gd name="T2" fmla="*/ 0 w 367"/>
                <a:gd name="T3" fmla="*/ 116 h 231"/>
                <a:gd name="T4" fmla="*/ 183 w 367"/>
                <a:gd name="T5" fmla="*/ 231 h 231"/>
                <a:gd name="T6" fmla="*/ 367 w 367"/>
                <a:gd name="T7" fmla="*/ 116 h 231"/>
                <a:gd name="T8" fmla="*/ 183 w 367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31">
                  <a:moveTo>
                    <a:pt x="183" y="0"/>
                  </a:moveTo>
                  <a:lnTo>
                    <a:pt x="0" y="116"/>
                  </a:lnTo>
                  <a:lnTo>
                    <a:pt x="183" y="231"/>
                  </a:lnTo>
                  <a:lnTo>
                    <a:pt x="367" y="116"/>
                  </a:lnTo>
                  <a:lnTo>
                    <a:pt x="18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3" name="Line 155"/>
            <p:cNvSpPr>
              <a:spLocks noChangeShapeType="1"/>
            </p:cNvSpPr>
            <p:nvPr/>
          </p:nvSpPr>
          <p:spPr bwMode="auto">
            <a:xfrm flipV="1">
              <a:off x="1420813" y="4019054"/>
              <a:ext cx="0" cy="21431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4" name="Rectangle 156"/>
            <p:cNvSpPr>
              <a:spLocks noChangeArrowheads="1"/>
            </p:cNvSpPr>
            <p:nvPr/>
          </p:nvSpPr>
          <p:spPr bwMode="auto">
            <a:xfrm>
              <a:off x="1660526" y="4057154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304" name="Line 176"/>
          <p:cNvSpPr>
            <a:spLocks noChangeShapeType="1"/>
          </p:cNvSpPr>
          <p:nvPr/>
        </p:nvSpPr>
        <p:spPr bwMode="auto">
          <a:xfrm>
            <a:off x="5053013" y="2085678"/>
            <a:ext cx="1069975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6" name="Line 178"/>
          <p:cNvSpPr>
            <a:spLocks noChangeShapeType="1"/>
          </p:cNvSpPr>
          <p:nvPr/>
        </p:nvSpPr>
        <p:spPr bwMode="auto">
          <a:xfrm>
            <a:off x="5324476" y="2355553"/>
            <a:ext cx="685800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" name="Line 180"/>
          <p:cNvSpPr>
            <a:spLocks noChangeShapeType="1"/>
          </p:cNvSpPr>
          <p:nvPr/>
        </p:nvSpPr>
        <p:spPr bwMode="auto">
          <a:xfrm>
            <a:off x="5410201" y="2625428"/>
            <a:ext cx="673100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" name="Line 182"/>
          <p:cNvSpPr>
            <a:spLocks noChangeShapeType="1"/>
          </p:cNvSpPr>
          <p:nvPr/>
        </p:nvSpPr>
        <p:spPr bwMode="auto">
          <a:xfrm flipH="1">
            <a:off x="5016501" y="2893715"/>
            <a:ext cx="1588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" name="Freeform 183"/>
          <p:cNvSpPr>
            <a:spLocks/>
          </p:cNvSpPr>
          <p:nvPr/>
        </p:nvSpPr>
        <p:spPr bwMode="auto">
          <a:xfrm>
            <a:off x="5016501" y="2860378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solidFill>
            <a:schemeClr val="tx1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" name="Line 184"/>
          <p:cNvSpPr>
            <a:spLocks noChangeShapeType="1"/>
          </p:cNvSpPr>
          <p:nvPr/>
        </p:nvSpPr>
        <p:spPr bwMode="auto">
          <a:xfrm>
            <a:off x="5016501" y="2893715"/>
            <a:ext cx="715963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4" name="Line 186"/>
          <p:cNvSpPr>
            <a:spLocks noChangeShapeType="1"/>
          </p:cNvSpPr>
          <p:nvPr/>
        </p:nvSpPr>
        <p:spPr bwMode="auto">
          <a:xfrm flipH="1">
            <a:off x="5016501" y="3163590"/>
            <a:ext cx="1588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Freeform 187"/>
          <p:cNvSpPr>
            <a:spLocks/>
          </p:cNvSpPr>
          <p:nvPr/>
        </p:nvSpPr>
        <p:spPr bwMode="auto">
          <a:xfrm>
            <a:off x="5016501" y="3130253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solidFill>
            <a:schemeClr val="tx1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Line 188"/>
          <p:cNvSpPr>
            <a:spLocks noChangeShapeType="1"/>
          </p:cNvSpPr>
          <p:nvPr/>
        </p:nvSpPr>
        <p:spPr bwMode="auto">
          <a:xfrm>
            <a:off x="5016501" y="3163590"/>
            <a:ext cx="823913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" name="Line 189"/>
          <p:cNvSpPr>
            <a:spLocks noChangeShapeType="1"/>
          </p:cNvSpPr>
          <p:nvPr/>
        </p:nvSpPr>
        <p:spPr bwMode="auto">
          <a:xfrm flipV="1">
            <a:off x="5386388" y="3323928"/>
            <a:ext cx="130175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Line 190"/>
          <p:cNvSpPr>
            <a:spLocks noChangeShapeType="1"/>
          </p:cNvSpPr>
          <p:nvPr/>
        </p:nvSpPr>
        <p:spPr bwMode="auto">
          <a:xfrm flipH="1" flipV="1">
            <a:off x="5516563" y="3323928"/>
            <a:ext cx="141288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Line 191"/>
          <p:cNvSpPr>
            <a:spLocks noChangeShapeType="1"/>
          </p:cNvSpPr>
          <p:nvPr/>
        </p:nvSpPr>
        <p:spPr bwMode="auto">
          <a:xfrm>
            <a:off x="5386388" y="3431878"/>
            <a:ext cx="130175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0" name="Line 192"/>
          <p:cNvSpPr>
            <a:spLocks noChangeShapeType="1"/>
          </p:cNvSpPr>
          <p:nvPr/>
        </p:nvSpPr>
        <p:spPr bwMode="auto">
          <a:xfrm flipH="1">
            <a:off x="5516563" y="3431878"/>
            <a:ext cx="141288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1" name="Line 193"/>
          <p:cNvSpPr>
            <a:spLocks noChangeShapeType="1"/>
          </p:cNvSpPr>
          <p:nvPr/>
        </p:nvSpPr>
        <p:spPr bwMode="auto">
          <a:xfrm flipV="1">
            <a:off x="5516563" y="3323928"/>
            <a:ext cx="0" cy="21590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Line 194"/>
          <p:cNvSpPr>
            <a:spLocks noChangeShapeType="1"/>
          </p:cNvSpPr>
          <p:nvPr/>
        </p:nvSpPr>
        <p:spPr bwMode="auto">
          <a:xfrm flipV="1">
            <a:off x="5516563" y="1922458"/>
            <a:ext cx="0" cy="16144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207565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23"/>
          <p:cNvSpPr>
            <a:spLocks noChangeArrowheads="1"/>
          </p:cNvSpPr>
          <p:nvPr/>
        </p:nvSpPr>
        <p:spPr bwMode="auto">
          <a:xfrm>
            <a:off x="352598" y="1227232"/>
            <a:ext cx="12359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Baseline LDL-C</a:t>
            </a:r>
          </a:p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en-US" sz="1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/L)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2" name="Rectangle 175"/>
          <p:cNvSpPr>
            <a:spLocks noChangeAspect="1" noChangeArrowheads="1"/>
          </p:cNvSpPr>
          <p:nvPr/>
        </p:nvSpPr>
        <p:spPr bwMode="auto">
          <a:xfrm>
            <a:off x="5480050" y="2063711"/>
            <a:ext cx="44450" cy="4445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177"/>
          <p:cNvSpPr>
            <a:spLocks noChangeAspect="1" noChangeArrowheads="1"/>
          </p:cNvSpPr>
          <p:nvPr/>
        </p:nvSpPr>
        <p:spPr bwMode="auto">
          <a:xfrm>
            <a:off x="5595938" y="2317453"/>
            <a:ext cx="76200" cy="762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angle 179"/>
          <p:cNvSpPr>
            <a:spLocks noChangeAspect="1" noChangeArrowheads="1"/>
          </p:cNvSpPr>
          <p:nvPr/>
        </p:nvSpPr>
        <p:spPr bwMode="auto">
          <a:xfrm>
            <a:off x="5676107" y="2585740"/>
            <a:ext cx="79376" cy="79376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181"/>
          <p:cNvSpPr>
            <a:spLocks noChangeAspect="1" noChangeArrowheads="1"/>
          </p:cNvSpPr>
          <p:nvPr/>
        </p:nvSpPr>
        <p:spPr bwMode="auto">
          <a:xfrm>
            <a:off x="5247482" y="2868315"/>
            <a:ext cx="53976" cy="508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 185"/>
          <p:cNvSpPr>
            <a:spLocks noChangeAspect="1" noChangeArrowheads="1"/>
          </p:cNvSpPr>
          <p:nvPr/>
        </p:nvSpPr>
        <p:spPr bwMode="auto">
          <a:xfrm>
            <a:off x="5307806" y="3139777"/>
            <a:ext cx="47626" cy="47626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2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1438"/>
            <a:ext cx="8229600" cy="90929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 CAUSE-SPECIFIC MORTALITY </a:t>
            </a:r>
          </a:p>
          <a:p>
            <a:pPr eaLnBrk="1" hangingPunct="1"/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 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 reduction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07565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V="1">
            <a:off x="6062056" y="1380780"/>
            <a:ext cx="0" cy="4516957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5002927" y="5807125"/>
            <a:ext cx="1588694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4906642" y="6144065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auto">
          <a:xfrm>
            <a:off x="5396980" y="6144065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9" name="Rectangle 9"/>
          <p:cNvSpPr>
            <a:spLocks noChangeArrowheads="1"/>
          </p:cNvSpPr>
          <p:nvPr/>
        </p:nvSpPr>
        <p:spPr bwMode="auto">
          <a:xfrm>
            <a:off x="6024613" y="6144065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0" name="Rectangle 10"/>
          <p:cNvSpPr>
            <a:spLocks noChangeArrowheads="1"/>
          </p:cNvSpPr>
          <p:nvPr/>
        </p:nvSpPr>
        <p:spPr bwMode="auto">
          <a:xfrm>
            <a:off x="6456110" y="6144065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1" name="Line 11"/>
          <p:cNvSpPr>
            <a:spLocks noChangeShapeType="1"/>
          </p:cNvSpPr>
          <p:nvPr/>
        </p:nvSpPr>
        <p:spPr bwMode="auto">
          <a:xfrm>
            <a:off x="5002927" y="5807125"/>
            <a:ext cx="0" cy="208493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Line 12"/>
          <p:cNvSpPr>
            <a:spLocks noChangeShapeType="1"/>
          </p:cNvSpPr>
          <p:nvPr/>
        </p:nvSpPr>
        <p:spPr bwMode="auto">
          <a:xfrm>
            <a:off x="5532492" y="5807125"/>
            <a:ext cx="0" cy="208493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Line 13"/>
          <p:cNvSpPr>
            <a:spLocks noChangeShapeType="1"/>
          </p:cNvSpPr>
          <p:nvPr/>
        </p:nvSpPr>
        <p:spPr bwMode="auto">
          <a:xfrm>
            <a:off x="6062056" y="5807125"/>
            <a:ext cx="0" cy="208493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Line 14"/>
          <p:cNvSpPr>
            <a:spLocks noChangeShapeType="1"/>
          </p:cNvSpPr>
          <p:nvPr/>
        </p:nvSpPr>
        <p:spPr bwMode="auto">
          <a:xfrm>
            <a:off x="6591621" y="5807125"/>
            <a:ext cx="0" cy="208493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Rectangle 15"/>
          <p:cNvSpPr>
            <a:spLocks noChangeArrowheads="1"/>
          </p:cNvSpPr>
          <p:nvPr/>
        </p:nvSpPr>
        <p:spPr bwMode="auto">
          <a:xfrm>
            <a:off x="395536" y="974964"/>
            <a:ext cx="1438567" cy="25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Cause of death</a:t>
            </a:r>
            <a:endParaRPr kumimoji="0" lang="en-US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6" name="Rectangle 16"/>
          <p:cNvSpPr>
            <a:spLocks noChangeArrowheads="1"/>
          </p:cNvSpPr>
          <p:nvPr/>
        </p:nvSpPr>
        <p:spPr bwMode="auto">
          <a:xfrm>
            <a:off x="2555776" y="1079210"/>
            <a:ext cx="1107282" cy="25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7" name="Rectangle 17"/>
          <p:cNvSpPr>
            <a:spLocks noChangeArrowheads="1"/>
          </p:cNvSpPr>
          <p:nvPr/>
        </p:nvSpPr>
        <p:spPr bwMode="auto">
          <a:xfrm>
            <a:off x="3947364" y="1079210"/>
            <a:ext cx="1161296" cy="25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9" name="Rectangle 19"/>
          <p:cNvSpPr>
            <a:spLocks noChangeArrowheads="1"/>
          </p:cNvSpPr>
          <p:nvPr/>
        </p:nvSpPr>
        <p:spPr bwMode="auto">
          <a:xfrm>
            <a:off x="6398614" y="837873"/>
            <a:ext cx="1876006" cy="505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pPr eaLnBrk="1" hangingPunct="1"/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0" name="Line 20"/>
          <p:cNvSpPr>
            <a:spLocks noChangeShapeType="1"/>
          </p:cNvSpPr>
          <p:nvPr/>
        </p:nvSpPr>
        <p:spPr bwMode="auto">
          <a:xfrm>
            <a:off x="395536" y="1380780"/>
            <a:ext cx="7784779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Rectangle 21"/>
          <p:cNvSpPr>
            <a:spLocks noChangeArrowheads="1"/>
          </p:cNvSpPr>
          <p:nvPr/>
        </p:nvSpPr>
        <p:spPr bwMode="auto">
          <a:xfrm>
            <a:off x="6226096" y="6367450"/>
            <a:ext cx="8095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3" name="Rectangle 23"/>
          <p:cNvSpPr>
            <a:spLocks noChangeArrowheads="1"/>
          </p:cNvSpPr>
          <p:nvPr/>
        </p:nvSpPr>
        <p:spPr bwMode="auto">
          <a:xfrm>
            <a:off x="4649884" y="6367450"/>
            <a:ext cx="7854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2" name="Rectangle 32"/>
          <p:cNvSpPr>
            <a:spLocks noChangeArrowheads="1"/>
          </p:cNvSpPr>
          <p:nvPr/>
        </p:nvSpPr>
        <p:spPr bwMode="auto">
          <a:xfrm>
            <a:off x="395536" y="1484784"/>
            <a:ext cx="135659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V</a:t>
            </a:r>
            <a:r>
              <a:rPr lang="en-US" altLang="en-US" sz="1300" b="1" dirty="0">
                <a:solidFill>
                  <a:srgbClr val="000000"/>
                </a:solidFill>
              </a:rPr>
              <a:t>ascular causes</a:t>
            </a:r>
            <a:r>
              <a:rPr lang="en-US" altLang="en-US" sz="1300" b="1" dirty="0" smtClean="0">
                <a:solidFill>
                  <a:srgbClr val="000000"/>
                </a:solidFill>
              </a:rPr>
              <a:t>:</a:t>
            </a:r>
            <a:endParaRPr lang="en-US" altLang="en-US" sz="1300" dirty="0"/>
          </a:p>
        </p:txBody>
      </p:sp>
      <p:sp>
        <p:nvSpPr>
          <p:cNvPr id="156" name="Rectangle 36"/>
          <p:cNvSpPr>
            <a:spLocks noChangeArrowheads="1"/>
          </p:cNvSpPr>
          <p:nvPr/>
        </p:nvSpPr>
        <p:spPr bwMode="auto">
          <a:xfrm>
            <a:off x="602233" y="1909216"/>
            <a:ext cx="36067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CHD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7" name="Rectangle 37"/>
          <p:cNvSpPr>
            <a:spLocks noChangeArrowheads="1"/>
          </p:cNvSpPr>
          <p:nvPr/>
        </p:nvSpPr>
        <p:spPr bwMode="auto">
          <a:xfrm>
            <a:off x="602233" y="2117709"/>
            <a:ext cx="100348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Other cardiac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8" name="Rectangle 38"/>
          <p:cNvSpPr>
            <a:spLocks noChangeArrowheads="1"/>
          </p:cNvSpPr>
          <p:nvPr/>
        </p:nvSpPr>
        <p:spPr bwMode="auto">
          <a:xfrm>
            <a:off x="602233" y="2320618"/>
            <a:ext cx="84478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All cardiac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0" name="Rectangle 40"/>
          <p:cNvSpPr>
            <a:spLocks noChangeArrowheads="1"/>
          </p:cNvSpPr>
          <p:nvPr/>
        </p:nvSpPr>
        <p:spPr bwMode="auto">
          <a:xfrm>
            <a:off x="602233" y="2743188"/>
            <a:ext cx="12535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Ischaemic stroke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2" name="Rectangle 42"/>
          <p:cNvSpPr>
            <a:spLocks noChangeArrowheads="1"/>
          </p:cNvSpPr>
          <p:nvPr/>
        </p:nvSpPr>
        <p:spPr bwMode="auto">
          <a:xfrm>
            <a:off x="602233" y="2936788"/>
            <a:ext cx="155170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Haemorrhagic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stroke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4" name="Rectangle 44"/>
          <p:cNvSpPr>
            <a:spLocks noChangeArrowheads="1"/>
          </p:cNvSpPr>
          <p:nvPr/>
        </p:nvSpPr>
        <p:spPr bwMode="auto">
          <a:xfrm>
            <a:off x="602233" y="3160174"/>
            <a:ext cx="119744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 stroke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7" name="Rectangle 47"/>
          <p:cNvSpPr>
            <a:spLocks noChangeArrowheads="1"/>
          </p:cNvSpPr>
          <p:nvPr/>
        </p:nvSpPr>
        <p:spPr bwMode="auto">
          <a:xfrm>
            <a:off x="602233" y="3364944"/>
            <a:ext cx="51937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Stroke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602233" y="3787515"/>
            <a:ext cx="10868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Other vascular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95536" y="4184023"/>
            <a:ext cx="104034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Any vascular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3" name="Rectangle 63"/>
          <p:cNvSpPr>
            <a:spLocks noChangeArrowheads="1"/>
          </p:cNvSpPr>
          <p:nvPr/>
        </p:nvSpPr>
        <p:spPr bwMode="auto">
          <a:xfrm>
            <a:off x="395536" y="4541032"/>
            <a:ext cx="140423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300" b="1" dirty="0">
                <a:solidFill>
                  <a:srgbClr val="000000"/>
                </a:solidFill>
              </a:rPr>
              <a:t>y </a:t>
            </a:r>
            <a:r>
              <a:rPr lang="en-US" altLang="en-US" sz="1300" b="1" dirty="0" smtClean="0">
                <a:solidFill>
                  <a:srgbClr val="000000"/>
                </a:solidFill>
              </a:rPr>
              <a:t>non-vascular</a:t>
            </a:r>
            <a:endParaRPr lang="en-US" altLang="en-US" sz="1300" dirty="0"/>
          </a:p>
        </p:txBody>
      </p:sp>
      <p:sp>
        <p:nvSpPr>
          <p:cNvPr id="186" name="Rectangle 66"/>
          <p:cNvSpPr>
            <a:spLocks noChangeArrowheads="1"/>
          </p:cNvSpPr>
          <p:nvPr/>
        </p:nvSpPr>
        <p:spPr bwMode="auto">
          <a:xfrm>
            <a:off x="395536" y="4903102"/>
            <a:ext cx="69570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</a:t>
            </a: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8" name="Rectangle 68"/>
          <p:cNvSpPr>
            <a:spLocks noChangeArrowheads="1"/>
          </p:cNvSpPr>
          <p:nvPr/>
        </p:nvSpPr>
        <p:spPr bwMode="auto">
          <a:xfrm>
            <a:off x="395536" y="5299611"/>
            <a:ext cx="80951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300" b="1" dirty="0">
                <a:solidFill>
                  <a:srgbClr val="000000"/>
                </a:solidFill>
              </a:rPr>
              <a:t>y </a:t>
            </a:r>
            <a:r>
              <a:rPr lang="en-US" altLang="en-US" sz="1300" b="1" dirty="0" smtClean="0">
                <a:solidFill>
                  <a:srgbClr val="000000"/>
                </a:solidFill>
              </a:rPr>
              <a:t>death</a:t>
            </a:r>
            <a:endParaRPr lang="en-US" altLang="en-US" sz="1300" dirty="0"/>
          </a:p>
        </p:txBody>
      </p:sp>
      <p:sp>
        <p:nvSpPr>
          <p:cNvPr id="190" name="Rectangle 70"/>
          <p:cNvSpPr>
            <a:spLocks noChangeArrowheads="1"/>
          </p:cNvSpPr>
          <p:nvPr/>
        </p:nvSpPr>
        <p:spPr bwMode="auto">
          <a:xfrm>
            <a:off x="2621749" y="1894324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1887 (0.5)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1" name="Rectangle 71"/>
          <p:cNvSpPr>
            <a:spLocks noChangeArrowheads="1"/>
          </p:cNvSpPr>
          <p:nvPr/>
        </p:nvSpPr>
        <p:spPr bwMode="auto">
          <a:xfrm>
            <a:off x="2621749" y="2104679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1446 (0.4)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2" name="Rectangle 72"/>
          <p:cNvSpPr>
            <a:spLocks noChangeArrowheads="1"/>
          </p:cNvSpPr>
          <p:nvPr/>
        </p:nvSpPr>
        <p:spPr bwMode="auto">
          <a:xfrm>
            <a:off x="2621749" y="2307586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3333 (0.9)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3" name="Rectangle 73"/>
          <p:cNvSpPr>
            <a:spLocks noChangeArrowheads="1"/>
          </p:cNvSpPr>
          <p:nvPr/>
        </p:nvSpPr>
        <p:spPr bwMode="auto">
          <a:xfrm>
            <a:off x="2660976" y="2730158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153 (0.0)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4" name="Rectangle 74"/>
          <p:cNvSpPr>
            <a:spLocks noChangeArrowheads="1"/>
          </p:cNvSpPr>
          <p:nvPr/>
        </p:nvSpPr>
        <p:spPr bwMode="auto">
          <a:xfrm>
            <a:off x="2660976" y="2938651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102 (0.0)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5" name="Rectangle 75"/>
          <p:cNvSpPr>
            <a:spLocks noChangeArrowheads="1"/>
          </p:cNvSpPr>
          <p:nvPr/>
        </p:nvSpPr>
        <p:spPr bwMode="auto">
          <a:xfrm>
            <a:off x="2660976" y="3149004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228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6" name="Rectangle 76"/>
          <p:cNvSpPr>
            <a:spLocks noChangeArrowheads="1"/>
          </p:cNvSpPr>
          <p:nvPr/>
        </p:nvSpPr>
        <p:spPr bwMode="auto">
          <a:xfrm>
            <a:off x="2660976" y="3350051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483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7" name="Rectangle 77"/>
          <p:cNvSpPr>
            <a:spLocks noChangeArrowheads="1"/>
          </p:cNvSpPr>
          <p:nvPr/>
        </p:nvSpPr>
        <p:spPr bwMode="auto">
          <a:xfrm>
            <a:off x="2660976" y="377448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404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8" name="Rectangle 78"/>
          <p:cNvSpPr>
            <a:spLocks noChangeArrowheads="1"/>
          </p:cNvSpPr>
          <p:nvPr/>
        </p:nvSpPr>
        <p:spPr bwMode="auto">
          <a:xfrm>
            <a:off x="2621749" y="4185885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4220 (1.2)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3" name="Rectangle 83"/>
          <p:cNvSpPr>
            <a:spLocks noChangeArrowheads="1"/>
          </p:cNvSpPr>
          <p:nvPr/>
        </p:nvSpPr>
        <p:spPr bwMode="auto">
          <a:xfrm>
            <a:off x="2621749" y="4541032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2943 (0.8)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Rectangle 84"/>
          <p:cNvSpPr>
            <a:spLocks noChangeArrowheads="1"/>
          </p:cNvSpPr>
          <p:nvPr/>
        </p:nvSpPr>
        <p:spPr bwMode="auto">
          <a:xfrm>
            <a:off x="2660976" y="4890071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479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5" name="Rectangle 85"/>
          <p:cNvSpPr>
            <a:spLocks noChangeArrowheads="1"/>
          </p:cNvSpPr>
          <p:nvPr/>
        </p:nvSpPr>
        <p:spPr bwMode="auto">
          <a:xfrm>
            <a:off x="2621749" y="5301473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7642 (2.1)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6" name="Rectangle 86"/>
          <p:cNvSpPr>
            <a:spLocks noChangeArrowheads="1"/>
          </p:cNvSpPr>
          <p:nvPr/>
        </p:nvSpPr>
        <p:spPr bwMode="auto">
          <a:xfrm>
            <a:off x="4054346" y="1894324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2281 (0.6)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7" name="Rectangle 87"/>
          <p:cNvSpPr>
            <a:spLocks noChangeArrowheads="1"/>
          </p:cNvSpPr>
          <p:nvPr/>
        </p:nvSpPr>
        <p:spPr bwMode="auto">
          <a:xfrm>
            <a:off x="4054346" y="2104679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1603 (0.4)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8" name="Rectangle 88"/>
          <p:cNvSpPr>
            <a:spLocks noChangeArrowheads="1"/>
          </p:cNvSpPr>
          <p:nvPr/>
        </p:nvSpPr>
        <p:spPr bwMode="auto">
          <a:xfrm>
            <a:off x="4054346" y="2307586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3884 (1.1)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9" name="Rectangle 89"/>
          <p:cNvSpPr>
            <a:spLocks noChangeArrowheads="1"/>
          </p:cNvSpPr>
          <p:nvPr/>
        </p:nvSpPr>
        <p:spPr bwMode="auto">
          <a:xfrm>
            <a:off x="4093573" y="2730158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139 (0.0)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4131018" y="2938651"/>
            <a:ext cx="67005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89 (0.0)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1" name="Rectangle 91"/>
          <p:cNvSpPr>
            <a:spLocks noChangeArrowheads="1"/>
          </p:cNvSpPr>
          <p:nvPr/>
        </p:nvSpPr>
        <p:spPr bwMode="auto">
          <a:xfrm>
            <a:off x="4093573" y="3149004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273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2" name="Rectangle 92"/>
          <p:cNvSpPr>
            <a:spLocks noChangeArrowheads="1"/>
          </p:cNvSpPr>
          <p:nvPr/>
        </p:nvSpPr>
        <p:spPr bwMode="auto">
          <a:xfrm>
            <a:off x="4093573" y="3350051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501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3" name="Rectangle 93"/>
          <p:cNvSpPr>
            <a:spLocks noChangeArrowheads="1"/>
          </p:cNvSpPr>
          <p:nvPr/>
        </p:nvSpPr>
        <p:spPr bwMode="auto">
          <a:xfrm>
            <a:off x="4093573" y="377448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409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4" name="Rectangle 94"/>
          <p:cNvSpPr>
            <a:spLocks noChangeArrowheads="1"/>
          </p:cNvSpPr>
          <p:nvPr/>
        </p:nvSpPr>
        <p:spPr bwMode="auto">
          <a:xfrm>
            <a:off x="4054346" y="4185885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4794 (1.3)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9" name="Rectangle 99"/>
          <p:cNvSpPr>
            <a:spLocks noChangeArrowheads="1"/>
          </p:cNvSpPr>
          <p:nvPr/>
        </p:nvSpPr>
        <p:spPr bwMode="auto">
          <a:xfrm>
            <a:off x="4054346" y="4541032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2994 (0.8)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0" name="Rectangle 100"/>
          <p:cNvSpPr>
            <a:spLocks noChangeArrowheads="1"/>
          </p:cNvSpPr>
          <p:nvPr/>
        </p:nvSpPr>
        <p:spPr bwMode="auto">
          <a:xfrm>
            <a:off x="4093573" y="4890071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539 (0.1)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1" name="Rectangle 101"/>
          <p:cNvSpPr>
            <a:spLocks noChangeArrowheads="1"/>
          </p:cNvSpPr>
          <p:nvPr/>
        </p:nvSpPr>
        <p:spPr bwMode="auto">
          <a:xfrm>
            <a:off x="4054346" y="5301473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8327 (2.3)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2" name="Rectangle 102"/>
          <p:cNvSpPr>
            <a:spLocks noChangeArrowheads="1"/>
          </p:cNvSpPr>
          <p:nvPr/>
        </p:nvSpPr>
        <p:spPr bwMode="auto">
          <a:xfrm>
            <a:off x="2555776" y="853964"/>
            <a:ext cx="2713292" cy="25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223" name="Rectangle 103"/>
          <p:cNvSpPr>
            <a:spLocks noChangeArrowheads="1"/>
          </p:cNvSpPr>
          <p:nvPr/>
        </p:nvSpPr>
        <p:spPr bwMode="auto">
          <a:xfrm>
            <a:off x="6925050" y="1894324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0.82 (0.76 - 0.89)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4" name="Rectangle 104"/>
          <p:cNvSpPr>
            <a:spLocks noChangeArrowheads="1"/>
          </p:cNvSpPr>
          <p:nvPr/>
        </p:nvSpPr>
        <p:spPr bwMode="auto">
          <a:xfrm>
            <a:off x="6925050" y="2104679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0.90 (0.82 - 0.99)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5" name="Rectangle 105"/>
          <p:cNvSpPr>
            <a:spLocks noChangeArrowheads="1"/>
          </p:cNvSpPr>
          <p:nvPr/>
        </p:nvSpPr>
        <p:spPr bwMode="auto">
          <a:xfrm>
            <a:off x="6925050" y="2307586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(0.82 - 0.90)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6" name="Rectangle 106"/>
          <p:cNvSpPr>
            <a:spLocks noChangeArrowheads="1"/>
          </p:cNvSpPr>
          <p:nvPr/>
        </p:nvSpPr>
        <p:spPr bwMode="auto">
          <a:xfrm>
            <a:off x="6925050" y="2730158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1.10 (0.81 - 1.48)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7" name="Rectangle 107"/>
          <p:cNvSpPr>
            <a:spLocks noChangeArrowheads="1"/>
          </p:cNvSpPr>
          <p:nvPr/>
        </p:nvSpPr>
        <p:spPr bwMode="auto">
          <a:xfrm>
            <a:off x="6925050" y="2938651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1.14 (0.79 - 1.66)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8" name="Rectangle 108"/>
          <p:cNvSpPr>
            <a:spLocks noChangeArrowheads="1"/>
          </p:cNvSpPr>
          <p:nvPr/>
        </p:nvSpPr>
        <p:spPr bwMode="auto">
          <a:xfrm>
            <a:off x="6925050" y="3149004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0.83 (0.66 - 1.05)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9" name="Rectangle 109"/>
          <p:cNvSpPr>
            <a:spLocks noChangeArrowheads="1"/>
          </p:cNvSpPr>
          <p:nvPr/>
        </p:nvSpPr>
        <p:spPr bwMode="auto">
          <a:xfrm>
            <a:off x="6925050" y="3350051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0.96 (0.85 - 1.09)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0" name="Rectangle 110"/>
          <p:cNvSpPr>
            <a:spLocks noChangeArrowheads="1"/>
          </p:cNvSpPr>
          <p:nvPr/>
        </p:nvSpPr>
        <p:spPr bwMode="auto">
          <a:xfrm>
            <a:off x="6925050" y="377448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0.99 (0.82 - 1.18)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1" name="Rectangle 111"/>
          <p:cNvSpPr>
            <a:spLocks noChangeArrowheads="1"/>
          </p:cNvSpPr>
          <p:nvPr/>
        </p:nvSpPr>
        <p:spPr bwMode="auto">
          <a:xfrm>
            <a:off x="6925050" y="4185885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(0.84 - 0.91)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6" name="Rectangle 116"/>
          <p:cNvSpPr>
            <a:spLocks noChangeArrowheads="1"/>
          </p:cNvSpPr>
          <p:nvPr/>
        </p:nvSpPr>
        <p:spPr bwMode="auto">
          <a:xfrm>
            <a:off x="6925050" y="4541032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0.98 (0.93 - 1.03)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7" name="Rectangle 117"/>
          <p:cNvSpPr>
            <a:spLocks noChangeArrowheads="1"/>
          </p:cNvSpPr>
          <p:nvPr/>
        </p:nvSpPr>
        <p:spPr bwMode="auto">
          <a:xfrm>
            <a:off x="6925050" y="4890071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0.89 (0.75 - 1.04)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8" name="Rectangle 118"/>
          <p:cNvSpPr>
            <a:spLocks noChangeArrowheads="1"/>
          </p:cNvSpPr>
          <p:nvPr/>
        </p:nvSpPr>
        <p:spPr bwMode="auto">
          <a:xfrm>
            <a:off x="6925050" y="530147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0.91 (0.89 - 0.94)</a:t>
            </a: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6" name="Rectangle 126"/>
          <p:cNvSpPr>
            <a:spLocks noChangeArrowheads="1"/>
          </p:cNvSpPr>
          <p:nvPr/>
        </p:nvSpPr>
        <p:spPr bwMode="auto">
          <a:xfrm>
            <a:off x="5603814" y="1896186"/>
            <a:ext cx="174739" cy="182431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Line 127"/>
          <p:cNvSpPr>
            <a:spLocks noChangeShapeType="1"/>
          </p:cNvSpPr>
          <p:nvPr/>
        </p:nvSpPr>
        <p:spPr bwMode="auto">
          <a:xfrm>
            <a:off x="5557455" y="1987401"/>
            <a:ext cx="278155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Rectangle 128"/>
          <p:cNvSpPr>
            <a:spLocks noChangeArrowheads="1"/>
          </p:cNvSpPr>
          <p:nvPr/>
        </p:nvSpPr>
        <p:spPr bwMode="auto">
          <a:xfrm>
            <a:off x="5769636" y="2117709"/>
            <a:ext cx="151559" cy="158232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Line 129"/>
          <p:cNvSpPr>
            <a:spLocks noChangeShapeType="1"/>
          </p:cNvSpPr>
          <p:nvPr/>
        </p:nvSpPr>
        <p:spPr bwMode="auto">
          <a:xfrm>
            <a:off x="5676918" y="2195894"/>
            <a:ext cx="354827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Line 130"/>
          <p:cNvSpPr>
            <a:spLocks noChangeShapeType="1"/>
          </p:cNvSpPr>
          <p:nvPr/>
        </p:nvSpPr>
        <p:spPr bwMode="auto">
          <a:xfrm flipV="1">
            <a:off x="5673352" y="2300140"/>
            <a:ext cx="82020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Line 131"/>
          <p:cNvSpPr>
            <a:spLocks noChangeShapeType="1"/>
          </p:cNvSpPr>
          <p:nvPr/>
        </p:nvSpPr>
        <p:spPr bwMode="auto">
          <a:xfrm flipH="1" flipV="1">
            <a:off x="5755372" y="2300140"/>
            <a:ext cx="85586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Line 132"/>
          <p:cNvSpPr>
            <a:spLocks noChangeShapeType="1"/>
          </p:cNvSpPr>
          <p:nvPr/>
        </p:nvSpPr>
        <p:spPr bwMode="auto">
          <a:xfrm>
            <a:off x="5673352" y="2404387"/>
            <a:ext cx="82020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Line 133"/>
          <p:cNvSpPr>
            <a:spLocks noChangeShapeType="1"/>
          </p:cNvSpPr>
          <p:nvPr/>
        </p:nvSpPr>
        <p:spPr bwMode="auto">
          <a:xfrm flipH="1">
            <a:off x="5755372" y="2404387"/>
            <a:ext cx="85586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Line 134"/>
          <p:cNvSpPr>
            <a:spLocks noChangeShapeType="1"/>
          </p:cNvSpPr>
          <p:nvPr/>
        </p:nvSpPr>
        <p:spPr bwMode="auto">
          <a:xfrm flipV="1">
            <a:off x="5755372" y="2300140"/>
            <a:ext cx="0" cy="208493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Rectangle 135"/>
          <p:cNvSpPr>
            <a:spLocks noChangeArrowheads="1"/>
          </p:cNvSpPr>
          <p:nvPr/>
        </p:nvSpPr>
        <p:spPr bwMode="auto">
          <a:xfrm>
            <a:off x="6245710" y="2797173"/>
            <a:ext cx="46359" cy="50262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" name="Line 136"/>
          <p:cNvSpPr>
            <a:spLocks noChangeShapeType="1"/>
          </p:cNvSpPr>
          <p:nvPr/>
        </p:nvSpPr>
        <p:spPr bwMode="auto">
          <a:xfrm>
            <a:off x="6588055" y="2823235"/>
            <a:ext cx="3566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Freeform 137"/>
          <p:cNvSpPr>
            <a:spLocks/>
          </p:cNvSpPr>
          <p:nvPr/>
        </p:nvSpPr>
        <p:spPr bwMode="auto">
          <a:xfrm>
            <a:off x="6538130" y="2789727"/>
            <a:ext cx="53491" cy="65155"/>
          </a:xfrm>
          <a:custGeom>
            <a:avLst/>
            <a:gdLst>
              <a:gd name="T0" fmla="*/ 0 w 62"/>
              <a:gd name="T1" fmla="*/ 73 h 73"/>
              <a:gd name="T2" fmla="*/ 62 w 62"/>
              <a:gd name="T3" fmla="*/ 37 h 73"/>
              <a:gd name="T4" fmla="*/ 0 w 62"/>
              <a:gd name="T5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3">
                <a:moveTo>
                  <a:pt x="0" y="73"/>
                </a:moveTo>
                <a:lnTo>
                  <a:pt x="62" y="37"/>
                </a:lnTo>
                <a:lnTo>
                  <a:pt x="0" y="0"/>
                </a:lnTo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Line 138"/>
          <p:cNvSpPr>
            <a:spLocks noChangeShapeType="1"/>
          </p:cNvSpPr>
          <p:nvPr/>
        </p:nvSpPr>
        <p:spPr bwMode="auto">
          <a:xfrm>
            <a:off x="5664437" y="2823235"/>
            <a:ext cx="927184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Rectangle 139"/>
          <p:cNvSpPr>
            <a:spLocks noChangeArrowheads="1"/>
          </p:cNvSpPr>
          <p:nvPr/>
        </p:nvSpPr>
        <p:spPr bwMode="auto">
          <a:xfrm>
            <a:off x="6340211" y="3011250"/>
            <a:ext cx="39227" cy="3909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Line 140"/>
          <p:cNvSpPr>
            <a:spLocks noChangeShapeType="1"/>
          </p:cNvSpPr>
          <p:nvPr/>
        </p:nvSpPr>
        <p:spPr bwMode="auto">
          <a:xfrm>
            <a:off x="6588055" y="3031728"/>
            <a:ext cx="3566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Freeform 141"/>
          <p:cNvSpPr>
            <a:spLocks/>
          </p:cNvSpPr>
          <p:nvPr/>
        </p:nvSpPr>
        <p:spPr bwMode="auto">
          <a:xfrm>
            <a:off x="6538130" y="3000081"/>
            <a:ext cx="53491" cy="65155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Line 142"/>
          <p:cNvSpPr>
            <a:spLocks noChangeShapeType="1"/>
          </p:cNvSpPr>
          <p:nvPr/>
        </p:nvSpPr>
        <p:spPr bwMode="auto">
          <a:xfrm>
            <a:off x="5607380" y="3031728"/>
            <a:ext cx="984241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Rectangle 143"/>
          <p:cNvSpPr>
            <a:spLocks noChangeArrowheads="1"/>
          </p:cNvSpPr>
          <p:nvPr/>
        </p:nvSpPr>
        <p:spPr bwMode="auto">
          <a:xfrm>
            <a:off x="5678702" y="3208574"/>
            <a:ext cx="60624" cy="6329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Line 144"/>
          <p:cNvSpPr>
            <a:spLocks noChangeShapeType="1"/>
          </p:cNvSpPr>
          <p:nvPr/>
        </p:nvSpPr>
        <p:spPr bwMode="auto">
          <a:xfrm>
            <a:off x="5345272" y="3240221"/>
            <a:ext cx="820201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Line 145"/>
          <p:cNvSpPr>
            <a:spLocks noChangeShapeType="1"/>
          </p:cNvSpPr>
          <p:nvPr/>
        </p:nvSpPr>
        <p:spPr bwMode="auto">
          <a:xfrm flipV="1">
            <a:off x="5739325" y="3344467"/>
            <a:ext cx="240712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Line 146"/>
          <p:cNvSpPr>
            <a:spLocks noChangeShapeType="1"/>
          </p:cNvSpPr>
          <p:nvPr/>
        </p:nvSpPr>
        <p:spPr bwMode="auto">
          <a:xfrm flipH="1" flipV="1">
            <a:off x="5980036" y="3344467"/>
            <a:ext cx="271023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7" name="Line 147"/>
          <p:cNvSpPr>
            <a:spLocks noChangeShapeType="1"/>
          </p:cNvSpPr>
          <p:nvPr/>
        </p:nvSpPr>
        <p:spPr bwMode="auto">
          <a:xfrm>
            <a:off x="5739325" y="3448714"/>
            <a:ext cx="240712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Line 148"/>
          <p:cNvSpPr>
            <a:spLocks noChangeShapeType="1"/>
          </p:cNvSpPr>
          <p:nvPr/>
        </p:nvSpPr>
        <p:spPr bwMode="auto">
          <a:xfrm flipH="1">
            <a:off x="5980036" y="3448714"/>
            <a:ext cx="271023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9" name="Line 149"/>
          <p:cNvSpPr>
            <a:spLocks noChangeShapeType="1"/>
          </p:cNvSpPr>
          <p:nvPr/>
        </p:nvSpPr>
        <p:spPr bwMode="auto">
          <a:xfrm flipV="1">
            <a:off x="5980036" y="3344467"/>
            <a:ext cx="0" cy="208493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Rectangle 150"/>
          <p:cNvSpPr>
            <a:spLocks noChangeArrowheads="1"/>
          </p:cNvSpPr>
          <p:nvPr/>
        </p:nvSpPr>
        <p:spPr bwMode="auto">
          <a:xfrm>
            <a:off x="5994300" y="3824746"/>
            <a:ext cx="78454" cy="8190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Line 151"/>
          <p:cNvSpPr>
            <a:spLocks noChangeShapeType="1"/>
          </p:cNvSpPr>
          <p:nvPr/>
        </p:nvSpPr>
        <p:spPr bwMode="auto">
          <a:xfrm>
            <a:off x="5687616" y="3865700"/>
            <a:ext cx="759578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2" name="Line 152"/>
          <p:cNvSpPr>
            <a:spLocks noChangeShapeType="1"/>
          </p:cNvSpPr>
          <p:nvPr/>
        </p:nvSpPr>
        <p:spPr bwMode="auto">
          <a:xfrm flipV="1">
            <a:off x="5726843" y="4180300"/>
            <a:ext cx="74888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3" name="Line 153"/>
          <p:cNvSpPr>
            <a:spLocks noChangeShapeType="1"/>
          </p:cNvSpPr>
          <p:nvPr/>
        </p:nvSpPr>
        <p:spPr bwMode="auto">
          <a:xfrm flipH="1" flipV="1">
            <a:off x="5801731" y="4180300"/>
            <a:ext cx="78454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Line 154"/>
          <p:cNvSpPr>
            <a:spLocks noChangeShapeType="1"/>
          </p:cNvSpPr>
          <p:nvPr/>
        </p:nvSpPr>
        <p:spPr bwMode="auto">
          <a:xfrm>
            <a:off x="5726843" y="4284547"/>
            <a:ext cx="74888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5" name="Line 155"/>
          <p:cNvSpPr>
            <a:spLocks noChangeShapeType="1"/>
          </p:cNvSpPr>
          <p:nvPr/>
        </p:nvSpPr>
        <p:spPr bwMode="auto">
          <a:xfrm flipH="1">
            <a:off x="5801731" y="4284547"/>
            <a:ext cx="78454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" name="Line 156"/>
          <p:cNvSpPr>
            <a:spLocks noChangeShapeType="1"/>
          </p:cNvSpPr>
          <p:nvPr/>
        </p:nvSpPr>
        <p:spPr bwMode="auto">
          <a:xfrm flipV="1">
            <a:off x="5801731" y="4180300"/>
            <a:ext cx="0" cy="208493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" name="Line 167"/>
          <p:cNvSpPr>
            <a:spLocks noChangeShapeType="1"/>
          </p:cNvSpPr>
          <p:nvPr/>
        </p:nvSpPr>
        <p:spPr bwMode="auto">
          <a:xfrm flipV="1">
            <a:off x="5915846" y="4535448"/>
            <a:ext cx="103417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8" name="Line 168"/>
          <p:cNvSpPr>
            <a:spLocks noChangeShapeType="1"/>
          </p:cNvSpPr>
          <p:nvPr/>
        </p:nvSpPr>
        <p:spPr bwMode="auto">
          <a:xfrm flipH="1" flipV="1">
            <a:off x="6019263" y="4535448"/>
            <a:ext cx="108766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9" name="Line 169"/>
          <p:cNvSpPr>
            <a:spLocks noChangeShapeType="1"/>
          </p:cNvSpPr>
          <p:nvPr/>
        </p:nvSpPr>
        <p:spPr bwMode="auto">
          <a:xfrm>
            <a:off x="5915846" y="4639694"/>
            <a:ext cx="103417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0" name="Line 170"/>
          <p:cNvSpPr>
            <a:spLocks noChangeShapeType="1"/>
          </p:cNvSpPr>
          <p:nvPr/>
        </p:nvSpPr>
        <p:spPr bwMode="auto">
          <a:xfrm flipH="1">
            <a:off x="6019263" y="4639694"/>
            <a:ext cx="108766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1" name="Line 171"/>
          <p:cNvSpPr>
            <a:spLocks noChangeShapeType="1"/>
          </p:cNvSpPr>
          <p:nvPr/>
        </p:nvSpPr>
        <p:spPr bwMode="auto">
          <a:xfrm flipV="1">
            <a:off x="6019263" y="4535448"/>
            <a:ext cx="0" cy="208493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2" name="Rectangle 172"/>
          <p:cNvSpPr>
            <a:spLocks noChangeArrowheads="1"/>
          </p:cNvSpPr>
          <p:nvPr/>
        </p:nvSpPr>
        <p:spPr bwMode="auto">
          <a:xfrm>
            <a:off x="5778552" y="4936610"/>
            <a:ext cx="85586" cy="91216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3" name="Line 173"/>
          <p:cNvSpPr>
            <a:spLocks noChangeShapeType="1"/>
          </p:cNvSpPr>
          <p:nvPr/>
        </p:nvSpPr>
        <p:spPr bwMode="auto">
          <a:xfrm>
            <a:off x="5541407" y="4981287"/>
            <a:ext cx="609802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4" name="Line 174"/>
          <p:cNvSpPr>
            <a:spLocks noChangeShapeType="1"/>
          </p:cNvSpPr>
          <p:nvPr/>
        </p:nvSpPr>
        <p:spPr bwMode="auto">
          <a:xfrm flipV="1">
            <a:off x="5823128" y="5294027"/>
            <a:ext cx="58841" cy="106109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" name="Line 175"/>
          <p:cNvSpPr>
            <a:spLocks noChangeShapeType="1"/>
          </p:cNvSpPr>
          <p:nvPr/>
        </p:nvSpPr>
        <p:spPr bwMode="auto">
          <a:xfrm flipH="1" flipV="1">
            <a:off x="5881969" y="5294027"/>
            <a:ext cx="60624" cy="106109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" name="Line 176"/>
          <p:cNvSpPr>
            <a:spLocks noChangeShapeType="1"/>
          </p:cNvSpPr>
          <p:nvPr/>
        </p:nvSpPr>
        <p:spPr bwMode="auto">
          <a:xfrm>
            <a:off x="5823128" y="5400134"/>
            <a:ext cx="58841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" name="Line 177"/>
          <p:cNvSpPr>
            <a:spLocks noChangeShapeType="1"/>
          </p:cNvSpPr>
          <p:nvPr/>
        </p:nvSpPr>
        <p:spPr bwMode="auto">
          <a:xfrm flipH="1">
            <a:off x="5881969" y="5400134"/>
            <a:ext cx="60624" cy="104246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 flipV="1">
            <a:off x="5881165" y="1790331"/>
            <a:ext cx="0" cy="370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5" name="Group 114"/>
          <p:cNvGrpSpPr/>
          <p:nvPr/>
        </p:nvGrpSpPr>
        <p:grpSpPr>
          <a:xfrm>
            <a:off x="412672" y="5878983"/>
            <a:ext cx="1855072" cy="214313"/>
            <a:chOff x="223838" y="4019054"/>
            <a:chExt cx="1855072" cy="214313"/>
          </a:xfrm>
        </p:grpSpPr>
        <p:sp>
          <p:nvSpPr>
            <p:cNvPr id="117" name="Rectangle 150"/>
            <p:cNvSpPr>
              <a:spLocks noChangeArrowheads="1"/>
            </p:cNvSpPr>
            <p:nvPr/>
          </p:nvSpPr>
          <p:spPr bwMode="auto">
            <a:xfrm>
              <a:off x="323851" y="4055567"/>
              <a:ext cx="141288" cy="1412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Line 151"/>
            <p:cNvSpPr>
              <a:spLocks noChangeShapeType="1"/>
            </p:cNvSpPr>
            <p:nvPr/>
          </p:nvSpPr>
          <p:spPr bwMode="auto">
            <a:xfrm>
              <a:off x="223838" y="4127004"/>
              <a:ext cx="341313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Rectangle 152"/>
            <p:cNvSpPr>
              <a:spLocks noChangeArrowheads="1"/>
            </p:cNvSpPr>
            <p:nvPr/>
          </p:nvSpPr>
          <p:spPr bwMode="auto">
            <a:xfrm>
              <a:off x="635001" y="4053979"/>
              <a:ext cx="40395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99% or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0" name="Freeform 153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07 w 215"/>
                <a:gd name="T1" fmla="*/ 0 h 135"/>
                <a:gd name="T2" fmla="*/ 0 w 215"/>
                <a:gd name="T3" fmla="*/ 68 h 135"/>
                <a:gd name="T4" fmla="*/ 107 w 215"/>
                <a:gd name="T5" fmla="*/ 135 h 135"/>
                <a:gd name="T6" fmla="*/ 215 w 215"/>
                <a:gd name="T7" fmla="*/ 68 h 135"/>
                <a:gd name="T8" fmla="*/ 107 w 215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35">
                  <a:moveTo>
                    <a:pt x="107" y="0"/>
                  </a:moveTo>
                  <a:lnTo>
                    <a:pt x="0" y="68"/>
                  </a:lnTo>
                  <a:lnTo>
                    <a:pt x="107" y="135"/>
                  </a:lnTo>
                  <a:lnTo>
                    <a:pt x="215" y="68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154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83 w 367"/>
                <a:gd name="T1" fmla="*/ 0 h 231"/>
                <a:gd name="T2" fmla="*/ 0 w 367"/>
                <a:gd name="T3" fmla="*/ 116 h 231"/>
                <a:gd name="T4" fmla="*/ 183 w 367"/>
                <a:gd name="T5" fmla="*/ 231 h 231"/>
                <a:gd name="T6" fmla="*/ 367 w 367"/>
                <a:gd name="T7" fmla="*/ 116 h 231"/>
                <a:gd name="T8" fmla="*/ 183 w 367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31">
                  <a:moveTo>
                    <a:pt x="183" y="0"/>
                  </a:moveTo>
                  <a:lnTo>
                    <a:pt x="0" y="116"/>
                  </a:lnTo>
                  <a:lnTo>
                    <a:pt x="183" y="231"/>
                  </a:lnTo>
                  <a:lnTo>
                    <a:pt x="367" y="116"/>
                  </a:lnTo>
                  <a:lnTo>
                    <a:pt x="18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Line 155"/>
            <p:cNvSpPr>
              <a:spLocks noChangeShapeType="1"/>
            </p:cNvSpPr>
            <p:nvPr/>
          </p:nvSpPr>
          <p:spPr bwMode="auto">
            <a:xfrm flipV="1">
              <a:off x="1420813" y="4019054"/>
              <a:ext cx="0" cy="21431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Rectangle 156"/>
            <p:cNvSpPr>
              <a:spLocks noChangeArrowheads="1"/>
            </p:cNvSpPr>
            <p:nvPr/>
          </p:nvSpPr>
          <p:spPr bwMode="auto">
            <a:xfrm>
              <a:off x="1660526" y="4057154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360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2"/>
          <p:cNvSpPr txBox="1">
            <a:spLocks noChangeArrowheads="1"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reduction in MAJOR VASCULAR EVENT </a:t>
            </a:r>
          </a:p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from lowering LDL-C with STATIN therapy</a:t>
            </a:r>
          </a:p>
        </p:txBody>
      </p:sp>
      <p:sp>
        <p:nvSpPr>
          <p:cNvPr id="55" name="Line 3"/>
          <p:cNvSpPr>
            <a:spLocks noChangeShapeType="1"/>
          </p:cNvSpPr>
          <p:nvPr/>
        </p:nvSpPr>
        <p:spPr bwMode="auto">
          <a:xfrm>
            <a:off x="1885553" y="5367239"/>
            <a:ext cx="5441950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6" name="Line 4"/>
          <p:cNvSpPr>
            <a:spLocks noChangeShapeType="1"/>
          </p:cNvSpPr>
          <p:nvPr/>
        </p:nvSpPr>
        <p:spPr bwMode="auto">
          <a:xfrm>
            <a:off x="18855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7" name="Line 5"/>
          <p:cNvSpPr>
            <a:spLocks noChangeShapeType="1"/>
          </p:cNvSpPr>
          <p:nvPr/>
        </p:nvSpPr>
        <p:spPr bwMode="auto">
          <a:xfrm>
            <a:off x="29714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8" name="Line 6"/>
          <p:cNvSpPr>
            <a:spLocks noChangeShapeType="1"/>
          </p:cNvSpPr>
          <p:nvPr/>
        </p:nvSpPr>
        <p:spPr bwMode="auto">
          <a:xfrm>
            <a:off x="40572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9" name="Line 7"/>
          <p:cNvSpPr>
            <a:spLocks noChangeShapeType="1"/>
          </p:cNvSpPr>
          <p:nvPr/>
        </p:nvSpPr>
        <p:spPr bwMode="auto">
          <a:xfrm>
            <a:off x="51431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0" name="Line 8"/>
          <p:cNvSpPr>
            <a:spLocks noChangeShapeType="1"/>
          </p:cNvSpPr>
          <p:nvPr/>
        </p:nvSpPr>
        <p:spPr bwMode="auto">
          <a:xfrm>
            <a:off x="62289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1" name="Line 9"/>
          <p:cNvSpPr>
            <a:spLocks noChangeShapeType="1"/>
          </p:cNvSpPr>
          <p:nvPr/>
        </p:nvSpPr>
        <p:spPr bwMode="auto">
          <a:xfrm>
            <a:off x="73275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2" name="Rectangle 10"/>
          <p:cNvSpPr>
            <a:spLocks noChangeArrowheads="1"/>
          </p:cNvSpPr>
          <p:nvPr/>
        </p:nvSpPr>
        <p:spPr bwMode="auto">
          <a:xfrm>
            <a:off x="18347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29206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64" name="Rectangle 12"/>
          <p:cNvSpPr>
            <a:spLocks noChangeArrowheads="1"/>
          </p:cNvSpPr>
          <p:nvPr/>
        </p:nvSpPr>
        <p:spPr bwMode="auto">
          <a:xfrm>
            <a:off x="40191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65" name="Rectangle 13"/>
          <p:cNvSpPr>
            <a:spLocks noChangeArrowheads="1"/>
          </p:cNvSpPr>
          <p:nvPr/>
        </p:nvSpPr>
        <p:spPr bwMode="auto">
          <a:xfrm>
            <a:off x="51050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66" name="Rectangle 14"/>
          <p:cNvSpPr>
            <a:spLocks noChangeArrowheads="1"/>
          </p:cNvSpPr>
          <p:nvPr/>
        </p:nvSpPr>
        <p:spPr bwMode="auto">
          <a:xfrm>
            <a:off x="61908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67" name="Rectangle 15"/>
          <p:cNvSpPr>
            <a:spLocks noChangeArrowheads="1"/>
          </p:cNvSpPr>
          <p:nvPr/>
        </p:nvSpPr>
        <p:spPr bwMode="auto">
          <a:xfrm>
            <a:off x="72767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V="1">
            <a:off x="1885553" y="1535014"/>
            <a:ext cx="1587" cy="38322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9" name="Line 17"/>
          <p:cNvSpPr>
            <a:spLocks noChangeShapeType="1"/>
          </p:cNvSpPr>
          <p:nvPr/>
        </p:nvSpPr>
        <p:spPr bwMode="auto">
          <a:xfrm flipH="1">
            <a:off x="1782365" y="5367239"/>
            <a:ext cx="10318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0" name="Line 18"/>
          <p:cNvSpPr>
            <a:spLocks noChangeShapeType="1"/>
          </p:cNvSpPr>
          <p:nvPr/>
        </p:nvSpPr>
        <p:spPr bwMode="auto">
          <a:xfrm flipH="1">
            <a:off x="1782365" y="4409976"/>
            <a:ext cx="103188" cy="158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1" name="Line 19"/>
          <p:cNvSpPr>
            <a:spLocks noChangeShapeType="1"/>
          </p:cNvSpPr>
          <p:nvPr/>
        </p:nvSpPr>
        <p:spPr bwMode="auto">
          <a:xfrm flipH="1">
            <a:off x="1782365" y="3451126"/>
            <a:ext cx="103188" cy="158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2" name="Line 20"/>
          <p:cNvSpPr>
            <a:spLocks noChangeShapeType="1"/>
          </p:cNvSpPr>
          <p:nvPr/>
        </p:nvSpPr>
        <p:spPr bwMode="auto">
          <a:xfrm flipH="1">
            <a:off x="1782365" y="2493864"/>
            <a:ext cx="103188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3" name="Line 21"/>
          <p:cNvSpPr>
            <a:spLocks noChangeShapeType="1"/>
          </p:cNvSpPr>
          <p:nvPr/>
        </p:nvSpPr>
        <p:spPr bwMode="auto">
          <a:xfrm flipH="1">
            <a:off x="1782365" y="1522314"/>
            <a:ext cx="103188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 rot="-5400000">
            <a:off x="1550935" y="5275942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75" name="Rectangle 23"/>
          <p:cNvSpPr>
            <a:spLocks noChangeArrowheads="1"/>
          </p:cNvSpPr>
          <p:nvPr/>
        </p:nvSpPr>
        <p:spPr bwMode="auto">
          <a:xfrm rot="-5400000">
            <a:off x="1550935" y="4304392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76" name="Rectangle 24"/>
          <p:cNvSpPr>
            <a:spLocks noChangeArrowheads="1"/>
          </p:cNvSpPr>
          <p:nvPr/>
        </p:nvSpPr>
        <p:spPr bwMode="auto">
          <a:xfrm rot="-5400000">
            <a:off x="1504448" y="3359036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 rot="-5400000">
            <a:off x="1507623" y="2387486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</a:t>
            </a:r>
          </a:p>
        </p:txBody>
      </p:sp>
      <p:sp>
        <p:nvSpPr>
          <p:cNvPr id="78" name="Rectangle 26"/>
          <p:cNvSpPr>
            <a:spLocks noChangeArrowheads="1"/>
          </p:cNvSpPr>
          <p:nvPr/>
        </p:nvSpPr>
        <p:spPr bwMode="auto">
          <a:xfrm rot="-5400000">
            <a:off x="1507623" y="1427048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</a:p>
        </p:txBody>
      </p:sp>
      <p:sp>
        <p:nvSpPr>
          <p:cNvPr id="79" name="Freeform 27"/>
          <p:cNvSpPr>
            <a:spLocks/>
          </p:cNvSpPr>
          <p:nvPr/>
        </p:nvSpPr>
        <p:spPr bwMode="auto">
          <a:xfrm>
            <a:off x="1885553" y="1522314"/>
            <a:ext cx="5441950" cy="3844925"/>
          </a:xfrm>
          <a:custGeom>
            <a:avLst/>
            <a:gdLst>
              <a:gd name="T0" fmla="*/ 0 w 421"/>
              <a:gd name="T1" fmla="*/ 0 h 293"/>
              <a:gd name="T2" fmla="*/ 0 w 421"/>
              <a:gd name="T3" fmla="*/ 3844925 h 293"/>
              <a:gd name="T4" fmla="*/ 5441950 w 421"/>
              <a:gd name="T5" fmla="*/ 3844925 h 293"/>
              <a:gd name="T6" fmla="*/ 0 60000 65536"/>
              <a:gd name="T7" fmla="*/ 0 60000 65536"/>
              <a:gd name="T8" fmla="*/ 0 60000 65536"/>
              <a:gd name="T9" fmla="*/ 0 w 421"/>
              <a:gd name="T10" fmla="*/ 0 h 293"/>
              <a:gd name="T11" fmla="*/ 421 w 42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1" h="293">
                <a:moveTo>
                  <a:pt x="0" y="0"/>
                </a:moveTo>
                <a:lnTo>
                  <a:pt x="0" y="293"/>
                </a:lnTo>
                <a:lnTo>
                  <a:pt x="421" y="293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0" name="Rectangle 28"/>
          <p:cNvSpPr>
            <a:spLocks noChangeArrowheads="1"/>
          </p:cNvSpPr>
          <p:nvPr/>
        </p:nvSpPr>
        <p:spPr bwMode="auto">
          <a:xfrm>
            <a:off x="3563806" y="5851426"/>
            <a:ext cx="208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 cholesterol, </a:t>
            </a:r>
            <a:r>
              <a:rPr lang="en-GB" alt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</a:t>
            </a:r>
          </a:p>
        </p:txBody>
      </p:sp>
      <p:sp>
        <p:nvSpPr>
          <p:cNvPr id="81" name="Rectangle 29"/>
          <p:cNvSpPr>
            <a:spLocks noChangeArrowheads="1"/>
          </p:cNvSpPr>
          <p:nvPr/>
        </p:nvSpPr>
        <p:spPr bwMode="auto">
          <a:xfrm rot="-5400000">
            <a:off x="-95242" y="3005495"/>
            <a:ext cx="20502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Five year risk of a major</a:t>
            </a:r>
          </a:p>
          <a:p>
            <a:pPr algn="ctr"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vascular event, %</a:t>
            </a:r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5824512" y="1333697"/>
            <a:ext cx="547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Control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3" name="Rectangle 33"/>
          <p:cNvSpPr>
            <a:spLocks noChangeArrowheads="1"/>
          </p:cNvSpPr>
          <p:nvPr/>
        </p:nvSpPr>
        <p:spPr bwMode="auto">
          <a:xfrm>
            <a:off x="3536553" y="3601939"/>
            <a:ext cx="194764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Combined evidence: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34% relative risk reduction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1.5 mmol/L 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(since 0.78 x 0.85 = 0.66)</a:t>
            </a:r>
            <a:endParaRPr lang="en-GB" alt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4" name="Line 37"/>
          <p:cNvSpPr>
            <a:spLocks noChangeShapeType="1"/>
          </p:cNvSpPr>
          <p:nvPr/>
        </p:nvSpPr>
        <p:spPr bwMode="auto">
          <a:xfrm flipH="1">
            <a:off x="4600178" y="1504851"/>
            <a:ext cx="1020762" cy="817563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5" name="Freeform 38"/>
          <p:cNvSpPr>
            <a:spLocks/>
          </p:cNvSpPr>
          <p:nvPr/>
        </p:nvSpPr>
        <p:spPr bwMode="auto">
          <a:xfrm>
            <a:off x="4600178" y="2112864"/>
            <a:ext cx="233363" cy="209550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0" y="16"/>
              </a:cxn>
              <a:cxn ang="0">
                <a:pos x="18" y="15"/>
              </a:cxn>
            </a:cxnLst>
            <a:rect l="0" t="0" r="r" b="b"/>
            <a:pathLst>
              <a:path w="18" h="16">
                <a:moveTo>
                  <a:pt x="7" y="0"/>
                </a:moveTo>
                <a:lnTo>
                  <a:pt x="0" y="16"/>
                </a:lnTo>
                <a:lnTo>
                  <a:pt x="18" y="15"/>
                </a:lnTo>
              </a:path>
            </a:pathLst>
          </a:cu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6" name="Rectangle 40"/>
          <p:cNvSpPr>
            <a:spLocks noChangeArrowheads="1"/>
          </p:cNvSpPr>
          <p:nvPr/>
        </p:nvSpPr>
        <p:spPr bwMode="auto">
          <a:xfrm>
            <a:off x="5189140" y="1827114"/>
            <a:ext cx="157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22% relative risk</a:t>
            </a:r>
          </a:p>
          <a:p>
            <a:pPr eaLnBrk="1" hangingPunct="1">
              <a:defRPr/>
            </a:pP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per </a:t>
            </a:r>
            <a:r>
              <a:rPr lang="en-GB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41"/>
          <p:cNvSpPr>
            <a:spLocks noChangeArrowheads="1"/>
          </p:cNvSpPr>
          <p:nvPr/>
        </p:nvSpPr>
        <p:spPr bwMode="auto">
          <a:xfrm>
            <a:off x="4065190" y="2049364"/>
            <a:ext cx="471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</a:t>
            </a: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Line 45"/>
          <p:cNvSpPr>
            <a:spLocks noChangeShapeType="1"/>
          </p:cNvSpPr>
          <p:nvPr/>
        </p:nvSpPr>
        <p:spPr bwMode="auto">
          <a:xfrm flipH="1">
            <a:off x="4057252" y="2322414"/>
            <a:ext cx="542925" cy="4857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9" name="Freeform 46"/>
          <p:cNvSpPr>
            <a:spLocks/>
          </p:cNvSpPr>
          <p:nvPr/>
        </p:nvSpPr>
        <p:spPr bwMode="auto">
          <a:xfrm>
            <a:off x="4057252" y="2585939"/>
            <a:ext cx="233362" cy="222250"/>
          </a:xfrm>
          <a:custGeom>
            <a:avLst/>
            <a:gdLst>
              <a:gd name="T0" fmla="*/ 49 w 18"/>
              <a:gd name="T1" fmla="*/ 0 h 17"/>
              <a:gd name="T2" fmla="*/ 0 w 18"/>
              <a:gd name="T3" fmla="*/ 140 h 17"/>
              <a:gd name="T4" fmla="*/ 147 w 18"/>
              <a:gd name="T5" fmla="*/ 115 h 17"/>
              <a:gd name="T6" fmla="*/ 0 60000 65536"/>
              <a:gd name="T7" fmla="*/ 0 60000 65536"/>
              <a:gd name="T8" fmla="*/ 0 60000 65536"/>
              <a:gd name="T9" fmla="*/ 0 w 18"/>
              <a:gd name="T10" fmla="*/ 0 h 17"/>
              <a:gd name="T11" fmla="*/ 18 w 18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" h="17">
                <a:moveTo>
                  <a:pt x="6" y="0"/>
                </a:moveTo>
                <a:lnTo>
                  <a:pt x="0" y="17"/>
                </a:lnTo>
                <a:lnTo>
                  <a:pt x="18" y="14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0" name="Rectangle 48"/>
          <p:cNvSpPr>
            <a:spLocks noChangeArrowheads="1"/>
          </p:cNvSpPr>
          <p:nvPr/>
        </p:nvSpPr>
        <p:spPr bwMode="auto">
          <a:xfrm>
            <a:off x="4481115" y="2431952"/>
            <a:ext cx="1831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15% relative risk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 per 0.5 </a:t>
            </a:r>
            <a:r>
              <a:rPr lang="en-GB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1" name="Rectangle 49"/>
          <p:cNvSpPr>
            <a:spLocks noChangeArrowheads="1"/>
          </p:cNvSpPr>
          <p:nvPr/>
        </p:nvSpPr>
        <p:spPr bwMode="auto">
          <a:xfrm>
            <a:off x="3107928" y="2579589"/>
            <a:ext cx="8207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statin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" name="Line 52"/>
          <p:cNvSpPr>
            <a:spLocks noChangeShapeType="1"/>
          </p:cNvSpPr>
          <p:nvPr/>
        </p:nvSpPr>
        <p:spPr bwMode="auto">
          <a:xfrm flipH="1">
            <a:off x="3511152" y="2811364"/>
            <a:ext cx="542925" cy="4857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3" name="Freeform 53"/>
          <p:cNvSpPr>
            <a:spLocks/>
          </p:cNvSpPr>
          <p:nvPr/>
        </p:nvSpPr>
        <p:spPr bwMode="auto">
          <a:xfrm>
            <a:off x="3511152" y="3074889"/>
            <a:ext cx="233362" cy="222250"/>
          </a:xfrm>
          <a:custGeom>
            <a:avLst/>
            <a:gdLst>
              <a:gd name="T0" fmla="*/ 49 w 18"/>
              <a:gd name="T1" fmla="*/ 0 h 17"/>
              <a:gd name="T2" fmla="*/ 0 w 18"/>
              <a:gd name="T3" fmla="*/ 140 h 17"/>
              <a:gd name="T4" fmla="*/ 147 w 18"/>
              <a:gd name="T5" fmla="*/ 115 h 17"/>
              <a:gd name="T6" fmla="*/ 0 60000 65536"/>
              <a:gd name="T7" fmla="*/ 0 60000 65536"/>
              <a:gd name="T8" fmla="*/ 0 60000 65536"/>
              <a:gd name="T9" fmla="*/ 0 w 18"/>
              <a:gd name="T10" fmla="*/ 0 h 17"/>
              <a:gd name="T11" fmla="*/ 18 w 18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" h="17">
                <a:moveTo>
                  <a:pt x="6" y="0"/>
                </a:moveTo>
                <a:lnTo>
                  <a:pt x="0" y="17"/>
                </a:lnTo>
                <a:lnTo>
                  <a:pt x="18" y="14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4" name="Rectangle 55"/>
          <p:cNvSpPr>
            <a:spLocks noChangeArrowheads="1"/>
          </p:cNvSpPr>
          <p:nvPr/>
        </p:nvSpPr>
        <p:spPr bwMode="auto">
          <a:xfrm>
            <a:off x="6098356" y="3692061"/>
            <a:ext cx="203741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Or: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~40% relative risk reduction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2 </a:t>
            </a:r>
            <a:r>
              <a:rPr lang="en-GB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(0.78 x 0.78)</a:t>
            </a:r>
            <a:endParaRPr lang="en-GB" alt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3446640" y="3232052"/>
            <a:ext cx="129600" cy="1440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5578425" y="1417638"/>
            <a:ext cx="129600" cy="144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3994040" y="2736189"/>
            <a:ext cx="129600" cy="144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4535090" y="2257790"/>
            <a:ext cx="129600" cy="1440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MAJOR VASCULAR EVENTS </a:t>
            </a:r>
            <a:b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reduction  in LDL-C at different levels of risk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Rectangle 33"/>
          <p:cNvSpPr>
            <a:spLocks noChangeArrowheads="1"/>
          </p:cNvSpPr>
          <p:nvPr/>
        </p:nvSpPr>
        <p:spPr bwMode="auto">
          <a:xfrm>
            <a:off x="798072" y="5805311"/>
            <a:ext cx="4857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56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23"/>
          <p:cNvSpPr>
            <a:spLocks noChangeArrowheads="1"/>
          </p:cNvSpPr>
          <p:nvPr/>
        </p:nvSpPr>
        <p:spPr bwMode="auto">
          <a:xfrm>
            <a:off x="2406179" y="1333501"/>
            <a:ext cx="27731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159" name="Rectangle 29"/>
          <p:cNvSpPr>
            <a:spLocks noChangeArrowheads="1"/>
          </p:cNvSpPr>
          <p:nvPr/>
        </p:nvSpPr>
        <p:spPr bwMode="auto">
          <a:xfrm>
            <a:off x="2109316" y="1666876"/>
            <a:ext cx="11301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0" name="Rectangle 30"/>
          <p:cNvSpPr>
            <a:spLocks noChangeArrowheads="1"/>
          </p:cNvSpPr>
          <p:nvPr/>
        </p:nvSpPr>
        <p:spPr bwMode="auto">
          <a:xfrm>
            <a:off x="3542829" y="1666876"/>
            <a:ext cx="11862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63525" y="1373188"/>
            <a:ext cx="15292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2" name="Line 50"/>
          <p:cNvSpPr>
            <a:spLocks noChangeShapeType="1"/>
          </p:cNvSpPr>
          <p:nvPr/>
        </p:nvSpPr>
        <p:spPr bwMode="auto">
          <a:xfrm flipV="1">
            <a:off x="6506270" y="2105026"/>
            <a:ext cx="0" cy="2880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Line 51"/>
          <p:cNvSpPr>
            <a:spLocks noChangeShapeType="1"/>
          </p:cNvSpPr>
          <p:nvPr/>
        </p:nvSpPr>
        <p:spPr bwMode="auto">
          <a:xfrm>
            <a:off x="5010845" y="4869160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Rectangle 52"/>
          <p:cNvSpPr>
            <a:spLocks noChangeArrowheads="1"/>
          </p:cNvSpPr>
          <p:nvPr/>
        </p:nvSpPr>
        <p:spPr bwMode="auto">
          <a:xfrm>
            <a:off x="4860032" y="5216822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5" name="Rectangle 53"/>
          <p:cNvSpPr>
            <a:spLocks noChangeArrowheads="1"/>
          </p:cNvSpPr>
          <p:nvPr/>
        </p:nvSpPr>
        <p:spPr bwMode="auto">
          <a:xfrm>
            <a:off x="5547420" y="5216822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6" name="Rectangle 54"/>
          <p:cNvSpPr>
            <a:spLocks noChangeArrowheads="1"/>
          </p:cNvSpPr>
          <p:nvPr/>
        </p:nvSpPr>
        <p:spPr bwMode="auto">
          <a:xfrm>
            <a:off x="6444357" y="5218410"/>
            <a:ext cx="1218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7" name="Rectangle 55"/>
          <p:cNvSpPr>
            <a:spLocks noChangeArrowheads="1"/>
          </p:cNvSpPr>
          <p:nvPr/>
        </p:nvSpPr>
        <p:spPr bwMode="auto">
          <a:xfrm>
            <a:off x="7041257" y="5216822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8" name="Rectangle 56"/>
          <p:cNvSpPr>
            <a:spLocks noChangeArrowheads="1"/>
          </p:cNvSpPr>
          <p:nvPr/>
        </p:nvSpPr>
        <p:spPr bwMode="auto">
          <a:xfrm>
            <a:off x="7847707" y="5216822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9" name="Line 57"/>
          <p:cNvSpPr>
            <a:spLocks noChangeShapeType="1"/>
          </p:cNvSpPr>
          <p:nvPr/>
        </p:nvSpPr>
        <p:spPr bwMode="auto">
          <a:xfrm>
            <a:off x="5010845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Line 58"/>
          <p:cNvSpPr>
            <a:spLocks noChangeShapeType="1"/>
          </p:cNvSpPr>
          <p:nvPr/>
        </p:nvSpPr>
        <p:spPr bwMode="auto">
          <a:xfrm>
            <a:off x="575855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Line 59"/>
          <p:cNvSpPr>
            <a:spLocks noChangeShapeType="1"/>
          </p:cNvSpPr>
          <p:nvPr/>
        </p:nvSpPr>
        <p:spPr bwMode="auto">
          <a:xfrm>
            <a:off x="650627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Line 60"/>
          <p:cNvSpPr>
            <a:spLocks noChangeShapeType="1"/>
          </p:cNvSpPr>
          <p:nvPr/>
        </p:nvSpPr>
        <p:spPr bwMode="auto">
          <a:xfrm>
            <a:off x="725080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Line 61"/>
          <p:cNvSpPr>
            <a:spLocks noChangeShapeType="1"/>
          </p:cNvSpPr>
          <p:nvPr/>
        </p:nvSpPr>
        <p:spPr bwMode="auto">
          <a:xfrm>
            <a:off x="799852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Rectangle 68"/>
          <p:cNvSpPr>
            <a:spLocks noChangeArrowheads="1"/>
          </p:cNvSpPr>
          <p:nvPr/>
        </p:nvSpPr>
        <p:spPr bwMode="auto">
          <a:xfrm>
            <a:off x="6977757" y="5553372"/>
            <a:ext cx="11525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175" name="Rectangle 70"/>
          <p:cNvSpPr>
            <a:spLocks noChangeArrowheads="1"/>
          </p:cNvSpPr>
          <p:nvPr/>
        </p:nvSpPr>
        <p:spPr bwMode="auto">
          <a:xfrm>
            <a:off x="4906070" y="5553372"/>
            <a:ext cx="11172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sz="1600" dirty="0"/>
          </a:p>
        </p:txBody>
      </p:sp>
      <p:sp>
        <p:nvSpPr>
          <p:cNvPr id="176" name="Rectangle 72"/>
          <p:cNvSpPr>
            <a:spLocks noChangeArrowheads="1"/>
          </p:cNvSpPr>
          <p:nvPr/>
        </p:nvSpPr>
        <p:spPr bwMode="auto">
          <a:xfrm>
            <a:off x="374650" y="2430463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5%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7" name="Rectangle 201"/>
          <p:cNvSpPr>
            <a:spLocks noChangeArrowheads="1"/>
          </p:cNvSpPr>
          <p:nvPr/>
        </p:nvSpPr>
        <p:spPr bwMode="auto">
          <a:xfrm>
            <a:off x="2193454" y="2435274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167 (0.38)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8" name="Rectangle 202"/>
          <p:cNvSpPr>
            <a:spLocks noChangeArrowheads="1"/>
          </p:cNvSpPr>
          <p:nvPr/>
        </p:nvSpPr>
        <p:spPr bwMode="auto">
          <a:xfrm>
            <a:off x="3687291" y="2435274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254 (0.56)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9" name="Rectangle 203"/>
          <p:cNvSpPr>
            <a:spLocks noChangeArrowheads="1"/>
          </p:cNvSpPr>
          <p:nvPr/>
        </p:nvSpPr>
        <p:spPr bwMode="auto">
          <a:xfrm>
            <a:off x="7103392" y="2435274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0.62 (0.47 - 0.81)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0" name="Rectangle 204"/>
          <p:cNvSpPr>
            <a:spLocks noChangeArrowheads="1"/>
          </p:cNvSpPr>
          <p:nvPr/>
        </p:nvSpPr>
        <p:spPr bwMode="auto">
          <a:xfrm>
            <a:off x="5339457" y="2546399"/>
            <a:ext cx="53975" cy="555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Line 206"/>
          <p:cNvSpPr>
            <a:spLocks noChangeShapeType="1"/>
          </p:cNvSpPr>
          <p:nvPr/>
        </p:nvSpPr>
        <p:spPr bwMode="auto">
          <a:xfrm flipH="1">
            <a:off x="5010845" y="2573386"/>
            <a:ext cx="63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Freeform 207"/>
          <p:cNvSpPr>
            <a:spLocks/>
          </p:cNvSpPr>
          <p:nvPr/>
        </p:nvSpPr>
        <p:spPr bwMode="auto">
          <a:xfrm>
            <a:off x="5010845" y="2525761"/>
            <a:ext cx="84138" cy="96838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Line 208"/>
          <p:cNvSpPr>
            <a:spLocks noChangeShapeType="1"/>
          </p:cNvSpPr>
          <p:nvPr/>
        </p:nvSpPr>
        <p:spPr bwMode="auto">
          <a:xfrm>
            <a:off x="5010845" y="2573386"/>
            <a:ext cx="93503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Rectangle 209"/>
          <p:cNvSpPr>
            <a:spLocks noChangeArrowheads="1"/>
          </p:cNvSpPr>
          <p:nvPr/>
        </p:nvSpPr>
        <p:spPr bwMode="auto">
          <a:xfrm>
            <a:off x="374650" y="2728961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5%,&lt;10%</a:t>
            </a:r>
            <a:endParaRPr lang="en-US" altLang="en-US" sz="1700" dirty="0" smtClean="0"/>
          </a:p>
        </p:txBody>
      </p:sp>
      <p:sp>
        <p:nvSpPr>
          <p:cNvPr id="185" name="Rectangle 212"/>
          <p:cNvSpPr>
            <a:spLocks noChangeArrowheads="1"/>
          </p:cNvSpPr>
          <p:nvPr/>
        </p:nvSpPr>
        <p:spPr bwMode="auto">
          <a:xfrm>
            <a:off x="2193454" y="274959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604 (1.10)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6" name="Rectangle 213"/>
          <p:cNvSpPr>
            <a:spLocks noChangeArrowheads="1"/>
          </p:cNvSpPr>
          <p:nvPr/>
        </p:nvSpPr>
        <p:spPr bwMode="auto">
          <a:xfrm>
            <a:off x="3687291" y="274959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847 (1.57)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7" name="Rectangle 214"/>
          <p:cNvSpPr>
            <a:spLocks noChangeArrowheads="1"/>
          </p:cNvSpPr>
          <p:nvPr/>
        </p:nvSpPr>
        <p:spPr bwMode="auto">
          <a:xfrm>
            <a:off x="7103392" y="274959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0.69 (0.60 - 0.79)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8" name="Rectangle 215"/>
          <p:cNvSpPr>
            <a:spLocks noChangeArrowheads="1"/>
          </p:cNvSpPr>
          <p:nvPr/>
        </p:nvSpPr>
        <p:spPr bwMode="auto">
          <a:xfrm>
            <a:off x="5528370" y="2835323"/>
            <a:ext cx="104775" cy="1047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Line 216"/>
          <p:cNvSpPr>
            <a:spLocks noChangeShapeType="1"/>
          </p:cNvSpPr>
          <p:nvPr/>
        </p:nvSpPr>
        <p:spPr bwMode="auto">
          <a:xfrm>
            <a:off x="5318820" y="2887711"/>
            <a:ext cx="5635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Rectangle 217"/>
          <p:cNvSpPr>
            <a:spLocks noChangeArrowheads="1"/>
          </p:cNvSpPr>
          <p:nvPr/>
        </p:nvSpPr>
        <p:spPr bwMode="auto">
          <a:xfrm>
            <a:off x="374650" y="3043286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</a:t>
            </a:r>
            <a:r>
              <a:rPr lang="en-US" altLang="en-US" sz="1700" dirty="0" smtClean="0">
                <a:solidFill>
                  <a:srgbClr val="000000"/>
                </a:solidFill>
              </a:rPr>
              <a:t>0%,&lt;20%</a:t>
            </a:r>
            <a:endParaRPr lang="en-US" altLang="en-US" sz="1700" dirty="0" smtClean="0"/>
          </a:p>
        </p:txBody>
      </p:sp>
      <p:sp>
        <p:nvSpPr>
          <p:cNvPr id="191" name="Rectangle 220"/>
          <p:cNvSpPr>
            <a:spLocks noChangeArrowheads="1"/>
          </p:cNvSpPr>
          <p:nvPr/>
        </p:nvSpPr>
        <p:spPr bwMode="auto">
          <a:xfrm>
            <a:off x="2133129" y="3062336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3614 (2.96)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2" name="Rectangle 221"/>
          <p:cNvSpPr>
            <a:spLocks noChangeArrowheads="1"/>
          </p:cNvSpPr>
          <p:nvPr/>
        </p:nvSpPr>
        <p:spPr bwMode="auto">
          <a:xfrm>
            <a:off x="3626966" y="3062336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4195 (3.50)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3" name="Rectangle 222"/>
          <p:cNvSpPr>
            <a:spLocks noChangeArrowheads="1"/>
          </p:cNvSpPr>
          <p:nvPr/>
        </p:nvSpPr>
        <p:spPr bwMode="auto">
          <a:xfrm>
            <a:off x="7103392" y="306233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(0.74 - 0.85)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4" name="Rectangle 223"/>
          <p:cNvSpPr>
            <a:spLocks noChangeArrowheads="1"/>
          </p:cNvSpPr>
          <p:nvPr/>
        </p:nvSpPr>
        <p:spPr bwMode="auto">
          <a:xfrm>
            <a:off x="5782370" y="3095673"/>
            <a:ext cx="211138" cy="20955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Line 224"/>
          <p:cNvSpPr>
            <a:spLocks noChangeShapeType="1"/>
          </p:cNvSpPr>
          <p:nvPr/>
        </p:nvSpPr>
        <p:spPr bwMode="auto">
          <a:xfrm>
            <a:off x="5729982" y="3200448"/>
            <a:ext cx="3286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Rectangle 225"/>
          <p:cNvSpPr>
            <a:spLocks noChangeArrowheads="1"/>
          </p:cNvSpPr>
          <p:nvPr/>
        </p:nvSpPr>
        <p:spPr bwMode="auto">
          <a:xfrm>
            <a:off x="374650" y="3356023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20%,&lt;30%</a:t>
            </a:r>
            <a:endParaRPr lang="en-US" altLang="en-US" sz="1700" dirty="0" smtClean="0"/>
          </a:p>
        </p:txBody>
      </p:sp>
      <p:sp>
        <p:nvSpPr>
          <p:cNvPr id="197" name="Rectangle 228"/>
          <p:cNvSpPr>
            <a:spLocks noChangeArrowheads="1"/>
          </p:cNvSpPr>
          <p:nvPr/>
        </p:nvSpPr>
        <p:spPr bwMode="auto">
          <a:xfrm>
            <a:off x="2133129" y="3376661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4108 (4.74)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8" name="Rectangle 229"/>
          <p:cNvSpPr>
            <a:spLocks noChangeArrowheads="1"/>
          </p:cNvSpPr>
          <p:nvPr/>
        </p:nvSpPr>
        <p:spPr bwMode="auto">
          <a:xfrm>
            <a:off x="3626966" y="3376661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4919 (5.80)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9" name="Rectangle 230"/>
          <p:cNvSpPr>
            <a:spLocks noChangeArrowheads="1"/>
          </p:cNvSpPr>
          <p:nvPr/>
        </p:nvSpPr>
        <p:spPr bwMode="auto">
          <a:xfrm>
            <a:off x="7103392" y="3376661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0.81 (0.77 - 0.86)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0" name="Rectangle 231"/>
          <p:cNvSpPr>
            <a:spLocks noChangeArrowheads="1"/>
          </p:cNvSpPr>
          <p:nvPr/>
        </p:nvSpPr>
        <p:spPr bwMode="auto">
          <a:xfrm>
            <a:off x="5810945" y="3386186"/>
            <a:ext cx="255588" cy="2555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Line 232"/>
          <p:cNvSpPr>
            <a:spLocks noChangeShapeType="1"/>
          </p:cNvSpPr>
          <p:nvPr/>
        </p:nvSpPr>
        <p:spPr bwMode="auto">
          <a:xfrm>
            <a:off x="5804595" y="3514773"/>
            <a:ext cx="2762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Rectangle 233"/>
          <p:cNvSpPr>
            <a:spLocks noChangeArrowheads="1"/>
          </p:cNvSpPr>
          <p:nvPr/>
        </p:nvSpPr>
        <p:spPr bwMode="auto">
          <a:xfrm>
            <a:off x="374650" y="3683048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30%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3" name="Rectangle 236"/>
          <p:cNvSpPr>
            <a:spLocks noChangeArrowheads="1"/>
          </p:cNvSpPr>
          <p:nvPr/>
        </p:nvSpPr>
        <p:spPr bwMode="auto">
          <a:xfrm>
            <a:off x="2133129" y="3689398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2787 (7.64)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Rectangle 237"/>
          <p:cNvSpPr>
            <a:spLocks noChangeArrowheads="1"/>
          </p:cNvSpPr>
          <p:nvPr/>
        </p:nvSpPr>
        <p:spPr bwMode="auto">
          <a:xfrm>
            <a:off x="3626966" y="3689398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3458 (9.82)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5" name="Rectangle 238"/>
          <p:cNvSpPr>
            <a:spLocks noChangeArrowheads="1"/>
          </p:cNvSpPr>
          <p:nvPr/>
        </p:nvSpPr>
        <p:spPr bwMode="auto">
          <a:xfrm>
            <a:off x="7103392" y="368939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(0.74 - 0.84)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6" name="Rectangle 239"/>
          <p:cNvSpPr>
            <a:spLocks noChangeArrowheads="1"/>
          </p:cNvSpPr>
          <p:nvPr/>
        </p:nvSpPr>
        <p:spPr bwMode="auto">
          <a:xfrm>
            <a:off x="5752207" y="3702098"/>
            <a:ext cx="247650" cy="2492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Line 240"/>
          <p:cNvSpPr>
            <a:spLocks noChangeShapeType="1"/>
          </p:cNvSpPr>
          <p:nvPr/>
        </p:nvSpPr>
        <p:spPr bwMode="auto">
          <a:xfrm>
            <a:off x="5742682" y="3825923"/>
            <a:ext cx="2778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Rectangle 271"/>
          <p:cNvSpPr>
            <a:spLocks noChangeArrowheads="1"/>
          </p:cNvSpPr>
          <p:nvPr/>
        </p:nvSpPr>
        <p:spPr bwMode="auto">
          <a:xfrm>
            <a:off x="263525" y="4171998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9" name="Rectangle 272"/>
          <p:cNvSpPr>
            <a:spLocks noChangeArrowheads="1"/>
          </p:cNvSpPr>
          <p:nvPr/>
        </p:nvSpPr>
        <p:spPr bwMode="auto">
          <a:xfrm>
            <a:off x="2072804" y="4152948"/>
            <a:ext cx="122867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11280 (3.27)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0" name="Rectangle 273"/>
          <p:cNvSpPr>
            <a:spLocks noChangeArrowheads="1"/>
          </p:cNvSpPr>
          <p:nvPr/>
        </p:nvSpPr>
        <p:spPr bwMode="auto">
          <a:xfrm>
            <a:off x="3566641" y="4152948"/>
            <a:ext cx="124072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13673 (4.04)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1" name="Rectangle 274"/>
          <p:cNvSpPr>
            <a:spLocks noChangeArrowheads="1"/>
          </p:cNvSpPr>
          <p:nvPr/>
        </p:nvSpPr>
        <p:spPr bwMode="auto">
          <a:xfrm>
            <a:off x="7092280" y="4037061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(0.77 - 0.81)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2" name="Rectangle 275"/>
          <p:cNvSpPr>
            <a:spLocks noChangeArrowheads="1"/>
          </p:cNvSpPr>
          <p:nvPr/>
        </p:nvSpPr>
        <p:spPr bwMode="auto">
          <a:xfrm>
            <a:off x="7887617" y="4310111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3" name="Line 276"/>
          <p:cNvSpPr>
            <a:spLocks noChangeShapeType="1"/>
          </p:cNvSpPr>
          <p:nvPr/>
        </p:nvSpPr>
        <p:spPr bwMode="auto">
          <a:xfrm flipV="1">
            <a:off x="5814120" y="4218036"/>
            <a:ext cx="60325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Line 277"/>
          <p:cNvSpPr>
            <a:spLocks noChangeShapeType="1"/>
          </p:cNvSpPr>
          <p:nvPr/>
        </p:nvSpPr>
        <p:spPr bwMode="auto">
          <a:xfrm flipH="1" flipV="1">
            <a:off x="5874445" y="4218036"/>
            <a:ext cx="61913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Line 278"/>
          <p:cNvSpPr>
            <a:spLocks noChangeShapeType="1"/>
          </p:cNvSpPr>
          <p:nvPr/>
        </p:nvSpPr>
        <p:spPr bwMode="auto">
          <a:xfrm>
            <a:off x="5814120" y="4297411"/>
            <a:ext cx="60325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Line 279"/>
          <p:cNvSpPr>
            <a:spLocks noChangeShapeType="1"/>
          </p:cNvSpPr>
          <p:nvPr/>
        </p:nvSpPr>
        <p:spPr bwMode="auto">
          <a:xfrm flipH="1">
            <a:off x="5874445" y="4297411"/>
            <a:ext cx="61913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Line 280"/>
          <p:cNvSpPr>
            <a:spLocks noChangeShapeType="1"/>
          </p:cNvSpPr>
          <p:nvPr/>
        </p:nvSpPr>
        <p:spPr bwMode="auto">
          <a:xfrm>
            <a:off x="5874445" y="2260648"/>
            <a:ext cx="0" cy="2349500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Rectangle 25"/>
          <p:cNvSpPr>
            <a:spLocks noChangeArrowheads="1"/>
          </p:cNvSpPr>
          <p:nvPr/>
        </p:nvSpPr>
        <p:spPr bwMode="auto">
          <a:xfrm>
            <a:off x="6939637" y="1486128"/>
            <a:ext cx="19150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9" name="Line 28"/>
          <p:cNvSpPr>
            <a:spLocks noChangeShapeType="1"/>
          </p:cNvSpPr>
          <p:nvPr/>
        </p:nvSpPr>
        <p:spPr bwMode="auto">
          <a:xfrm>
            <a:off x="263525" y="2105026"/>
            <a:ext cx="8568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81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MAJOR CORONARY EVENTS </a:t>
            </a:r>
            <a:b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reduction  in LDL-C at different levels of risk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Rectangle 33"/>
          <p:cNvSpPr>
            <a:spLocks noChangeArrowheads="1"/>
          </p:cNvSpPr>
          <p:nvPr/>
        </p:nvSpPr>
        <p:spPr bwMode="auto">
          <a:xfrm>
            <a:off x="798072" y="5805311"/>
            <a:ext cx="456567" cy="17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93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23"/>
          <p:cNvSpPr>
            <a:spLocks noChangeArrowheads="1"/>
          </p:cNvSpPr>
          <p:nvPr/>
        </p:nvSpPr>
        <p:spPr bwMode="auto">
          <a:xfrm>
            <a:off x="2406179" y="1333501"/>
            <a:ext cx="27731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84" name="Line 28"/>
          <p:cNvSpPr>
            <a:spLocks noChangeShapeType="1"/>
          </p:cNvSpPr>
          <p:nvPr/>
        </p:nvSpPr>
        <p:spPr bwMode="auto">
          <a:xfrm>
            <a:off x="263525" y="2105026"/>
            <a:ext cx="8568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29"/>
          <p:cNvSpPr>
            <a:spLocks noChangeArrowheads="1"/>
          </p:cNvSpPr>
          <p:nvPr/>
        </p:nvSpPr>
        <p:spPr bwMode="auto">
          <a:xfrm>
            <a:off x="2109316" y="1666876"/>
            <a:ext cx="11301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6" name="Rectangle 30"/>
          <p:cNvSpPr>
            <a:spLocks noChangeArrowheads="1"/>
          </p:cNvSpPr>
          <p:nvPr/>
        </p:nvSpPr>
        <p:spPr bwMode="auto">
          <a:xfrm>
            <a:off x="3542829" y="1666876"/>
            <a:ext cx="11862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7" name="Rectangle 32"/>
          <p:cNvSpPr>
            <a:spLocks noChangeArrowheads="1"/>
          </p:cNvSpPr>
          <p:nvPr/>
        </p:nvSpPr>
        <p:spPr bwMode="auto">
          <a:xfrm>
            <a:off x="263525" y="1373188"/>
            <a:ext cx="15292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8" name="Line 50"/>
          <p:cNvSpPr>
            <a:spLocks noChangeShapeType="1"/>
          </p:cNvSpPr>
          <p:nvPr/>
        </p:nvSpPr>
        <p:spPr bwMode="auto">
          <a:xfrm flipV="1">
            <a:off x="6506270" y="2105026"/>
            <a:ext cx="0" cy="2916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Line 51"/>
          <p:cNvSpPr>
            <a:spLocks noChangeShapeType="1"/>
          </p:cNvSpPr>
          <p:nvPr/>
        </p:nvSpPr>
        <p:spPr bwMode="auto">
          <a:xfrm>
            <a:off x="5010845" y="4862146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52"/>
          <p:cNvSpPr>
            <a:spLocks noChangeArrowheads="1"/>
          </p:cNvSpPr>
          <p:nvPr/>
        </p:nvSpPr>
        <p:spPr bwMode="auto">
          <a:xfrm>
            <a:off x="4860032" y="5209808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1" name="Rectangle 53"/>
          <p:cNvSpPr>
            <a:spLocks noChangeArrowheads="1"/>
          </p:cNvSpPr>
          <p:nvPr/>
        </p:nvSpPr>
        <p:spPr bwMode="auto">
          <a:xfrm>
            <a:off x="5547420" y="5209808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2" name="Rectangle 54"/>
          <p:cNvSpPr>
            <a:spLocks noChangeArrowheads="1"/>
          </p:cNvSpPr>
          <p:nvPr/>
        </p:nvSpPr>
        <p:spPr bwMode="auto">
          <a:xfrm>
            <a:off x="6444357" y="5211396"/>
            <a:ext cx="1218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3" name="Rectangle 55"/>
          <p:cNvSpPr>
            <a:spLocks noChangeArrowheads="1"/>
          </p:cNvSpPr>
          <p:nvPr/>
        </p:nvSpPr>
        <p:spPr bwMode="auto">
          <a:xfrm>
            <a:off x="7041257" y="5209808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5" name="Rectangle 56"/>
          <p:cNvSpPr>
            <a:spLocks noChangeArrowheads="1"/>
          </p:cNvSpPr>
          <p:nvPr/>
        </p:nvSpPr>
        <p:spPr bwMode="auto">
          <a:xfrm>
            <a:off x="7847707" y="5209808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6" name="Line 57"/>
          <p:cNvSpPr>
            <a:spLocks noChangeShapeType="1"/>
          </p:cNvSpPr>
          <p:nvPr/>
        </p:nvSpPr>
        <p:spPr bwMode="auto">
          <a:xfrm>
            <a:off x="5010845" y="4862146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Line 58"/>
          <p:cNvSpPr>
            <a:spLocks noChangeShapeType="1"/>
          </p:cNvSpPr>
          <p:nvPr/>
        </p:nvSpPr>
        <p:spPr bwMode="auto">
          <a:xfrm>
            <a:off x="5758557" y="4862146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Line 59"/>
          <p:cNvSpPr>
            <a:spLocks noChangeShapeType="1"/>
          </p:cNvSpPr>
          <p:nvPr/>
        </p:nvSpPr>
        <p:spPr bwMode="auto">
          <a:xfrm>
            <a:off x="6506270" y="4862146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Line 60"/>
          <p:cNvSpPr>
            <a:spLocks noChangeShapeType="1"/>
          </p:cNvSpPr>
          <p:nvPr/>
        </p:nvSpPr>
        <p:spPr bwMode="auto">
          <a:xfrm>
            <a:off x="7250807" y="4862146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Line 61"/>
          <p:cNvSpPr>
            <a:spLocks noChangeShapeType="1"/>
          </p:cNvSpPr>
          <p:nvPr/>
        </p:nvSpPr>
        <p:spPr bwMode="auto">
          <a:xfrm>
            <a:off x="7998520" y="4862146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68"/>
          <p:cNvSpPr>
            <a:spLocks noChangeArrowheads="1"/>
          </p:cNvSpPr>
          <p:nvPr/>
        </p:nvSpPr>
        <p:spPr bwMode="auto">
          <a:xfrm>
            <a:off x="6977757" y="5546358"/>
            <a:ext cx="115256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8" name="Rectangle 70"/>
          <p:cNvSpPr>
            <a:spLocks noChangeArrowheads="1"/>
          </p:cNvSpPr>
          <p:nvPr/>
        </p:nvSpPr>
        <p:spPr bwMode="auto">
          <a:xfrm>
            <a:off x="4906070" y="5546358"/>
            <a:ext cx="111729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9" name="Rectangle 72"/>
          <p:cNvSpPr>
            <a:spLocks noChangeArrowheads="1"/>
          </p:cNvSpPr>
          <p:nvPr/>
        </p:nvSpPr>
        <p:spPr bwMode="auto">
          <a:xfrm>
            <a:off x="374650" y="2430463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5%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0" name="Rectangle 75"/>
          <p:cNvSpPr>
            <a:spLocks noChangeArrowheads="1"/>
          </p:cNvSpPr>
          <p:nvPr/>
        </p:nvSpPr>
        <p:spPr bwMode="auto">
          <a:xfrm>
            <a:off x="2252191" y="2435226"/>
            <a:ext cx="104182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 50 (0.11)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Rectangle 76"/>
          <p:cNvSpPr>
            <a:spLocks noChangeArrowheads="1"/>
          </p:cNvSpPr>
          <p:nvPr/>
        </p:nvSpPr>
        <p:spPr bwMode="auto">
          <a:xfrm>
            <a:off x="3747616" y="2435226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88 (0.19)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2" name="Rectangle 77"/>
          <p:cNvSpPr>
            <a:spLocks noChangeArrowheads="1"/>
          </p:cNvSpPr>
          <p:nvPr/>
        </p:nvSpPr>
        <p:spPr bwMode="auto">
          <a:xfrm>
            <a:off x="7103392" y="243522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0.57 (0.36 - 0.89)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3" name="Rectangle 78"/>
          <p:cNvSpPr>
            <a:spLocks noChangeArrowheads="1"/>
          </p:cNvSpPr>
          <p:nvPr/>
        </p:nvSpPr>
        <p:spPr bwMode="auto">
          <a:xfrm>
            <a:off x="5198170" y="2557463"/>
            <a:ext cx="33338" cy="333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Line 79"/>
          <p:cNvSpPr>
            <a:spLocks noChangeShapeType="1"/>
          </p:cNvSpPr>
          <p:nvPr/>
        </p:nvSpPr>
        <p:spPr bwMode="auto">
          <a:xfrm flipH="1">
            <a:off x="5010845" y="2573338"/>
            <a:ext cx="63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Freeform 80"/>
          <p:cNvSpPr>
            <a:spLocks/>
          </p:cNvSpPr>
          <p:nvPr/>
        </p:nvSpPr>
        <p:spPr bwMode="auto">
          <a:xfrm>
            <a:off x="5010845" y="2525713"/>
            <a:ext cx="84138" cy="96838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Line 81"/>
          <p:cNvSpPr>
            <a:spLocks noChangeShapeType="1"/>
          </p:cNvSpPr>
          <p:nvPr/>
        </p:nvSpPr>
        <p:spPr bwMode="auto">
          <a:xfrm>
            <a:off x="5010845" y="2573338"/>
            <a:ext cx="11699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angle 82"/>
          <p:cNvSpPr>
            <a:spLocks noChangeArrowheads="1"/>
          </p:cNvSpPr>
          <p:nvPr/>
        </p:nvSpPr>
        <p:spPr bwMode="auto">
          <a:xfrm>
            <a:off x="374650" y="2728913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5%,&lt;10%</a:t>
            </a:r>
            <a:endParaRPr lang="en-US" altLang="en-US" sz="1700" dirty="0" smtClean="0"/>
          </a:p>
        </p:txBody>
      </p:sp>
      <p:sp>
        <p:nvSpPr>
          <p:cNvPr id="118" name="Rectangle 85"/>
          <p:cNvSpPr>
            <a:spLocks noChangeArrowheads="1"/>
          </p:cNvSpPr>
          <p:nvPr/>
        </p:nvSpPr>
        <p:spPr bwMode="auto">
          <a:xfrm>
            <a:off x="2193454" y="274955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276 (0.50)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9" name="Rectangle 86"/>
          <p:cNvSpPr>
            <a:spLocks noChangeArrowheads="1"/>
          </p:cNvSpPr>
          <p:nvPr/>
        </p:nvSpPr>
        <p:spPr bwMode="auto">
          <a:xfrm>
            <a:off x="3687291" y="274955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435 (0.79)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0" name="Rectangle 87"/>
          <p:cNvSpPr>
            <a:spLocks noChangeArrowheads="1"/>
          </p:cNvSpPr>
          <p:nvPr/>
        </p:nvSpPr>
        <p:spPr bwMode="auto">
          <a:xfrm>
            <a:off x="7103392" y="2749551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0.61 (0.50 - 0.74)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5307707" y="2849563"/>
            <a:ext cx="74613" cy="746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Line 89"/>
          <p:cNvSpPr>
            <a:spLocks noChangeShapeType="1"/>
          </p:cNvSpPr>
          <p:nvPr/>
        </p:nvSpPr>
        <p:spPr bwMode="auto">
          <a:xfrm>
            <a:off x="5023545" y="2887663"/>
            <a:ext cx="7143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angle 90"/>
          <p:cNvSpPr>
            <a:spLocks noChangeArrowheads="1"/>
          </p:cNvSpPr>
          <p:nvPr/>
        </p:nvSpPr>
        <p:spPr bwMode="auto">
          <a:xfrm>
            <a:off x="374650" y="3043238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</a:t>
            </a:r>
            <a:r>
              <a:rPr lang="en-US" altLang="en-US" sz="1700" dirty="0" smtClean="0">
                <a:solidFill>
                  <a:srgbClr val="000000"/>
                </a:solidFill>
              </a:rPr>
              <a:t>0%,&lt;20%</a:t>
            </a:r>
            <a:endParaRPr lang="en-US" altLang="en-US" sz="1700" dirty="0" smtClean="0"/>
          </a:p>
        </p:txBody>
      </p:sp>
      <p:sp>
        <p:nvSpPr>
          <p:cNvPr id="125" name="Rectangle 93"/>
          <p:cNvSpPr>
            <a:spLocks noChangeArrowheads="1"/>
          </p:cNvSpPr>
          <p:nvPr/>
        </p:nvSpPr>
        <p:spPr bwMode="auto">
          <a:xfrm>
            <a:off x="2133129" y="3062288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1644 (1.29)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1" name="Rectangle 94"/>
          <p:cNvSpPr>
            <a:spLocks noChangeArrowheads="1"/>
          </p:cNvSpPr>
          <p:nvPr/>
        </p:nvSpPr>
        <p:spPr bwMode="auto">
          <a:xfrm>
            <a:off x="3626966" y="3062288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1973 (1.57)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1" name="Rectangle 95"/>
          <p:cNvSpPr>
            <a:spLocks noChangeArrowheads="1"/>
          </p:cNvSpPr>
          <p:nvPr/>
        </p:nvSpPr>
        <p:spPr bwMode="auto">
          <a:xfrm>
            <a:off x="7103392" y="306228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(0.69 - 0.85)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1" name="Rectangle 96"/>
          <p:cNvSpPr>
            <a:spLocks noChangeArrowheads="1"/>
          </p:cNvSpPr>
          <p:nvPr/>
        </p:nvSpPr>
        <p:spPr bwMode="auto">
          <a:xfrm>
            <a:off x="5731570" y="3128963"/>
            <a:ext cx="142875" cy="1428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Line 97"/>
          <p:cNvSpPr>
            <a:spLocks noChangeShapeType="1"/>
          </p:cNvSpPr>
          <p:nvPr/>
        </p:nvSpPr>
        <p:spPr bwMode="auto">
          <a:xfrm>
            <a:off x="5582345" y="3200401"/>
            <a:ext cx="46513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Rectangle 98"/>
          <p:cNvSpPr>
            <a:spLocks noChangeArrowheads="1"/>
          </p:cNvSpPr>
          <p:nvPr/>
        </p:nvSpPr>
        <p:spPr bwMode="auto">
          <a:xfrm>
            <a:off x="374650" y="3355976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>
                <a:solidFill>
                  <a:srgbClr val="000000"/>
                </a:solidFill>
              </a:rPr>
              <a:t>20</a:t>
            </a:r>
            <a:r>
              <a:rPr lang="en-US" altLang="en-US" sz="1700" dirty="0" smtClean="0">
                <a:solidFill>
                  <a:srgbClr val="000000"/>
                </a:solidFill>
              </a:rPr>
              <a:t>%,&lt;30%</a:t>
            </a:r>
            <a:endParaRPr lang="en-US" altLang="en-US" sz="1700" dirty="0" smtClean="0"/>
          </a:p>
        </p:txBody>
      </p:sp>
      <p:sp>
        <p:nvSpPr>
          <p:cNvPr id="184" name="Rectangle 101"/>
          <p:cNvSpPr>
            <a:spLocks noChangeArrowheads="1"/>
          </p:cNvSpPr>
          <p:nvPr/>
        </p:nvSpPr>
        <p:spPr bwMode="auto">
          <a:xfrm>
            <a:off x="2133129" y="3375026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1789 (1.93)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5" name="Rectangle 102"/>
          <p:cNvSpPr>
            <a:spLocks noChangeArrowheads="1"/>
          </p:cNvSpPr>
          <p:nvPr/>
        </p:nvSpPr>
        <p:spPr bwMode="auto">
          <a:xfrm>
            <a:off x="3626966" y="3375026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2282 (2.49)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6" name="Rectangle 103"/>
          <p:cNvSpPr>
            <a:spLocks noChangeArrowheads="1"/>
          </p:cNvSpPr>
          <p:nvPr/>
        </p:nvSpPr>
        <p:spPr bwMode="auto">
          <a:xfrm>
            <a:off x="7103392" y="337502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(0.71 - 0.83)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7" name="Rectangle 104"/>
          <p:cNvSpPr>
            <a:spLocks noChangeArrowheads="1"/>
          </p:cNvSpPr>
          <p:nvPr/>
        </p:nvSpPr>
        <p:spPr bwMode="auto">
          <a:xfrm>
            <a:off x="5725220" y="3425826"/>
            <a:ext cx="174625" cy="1746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Line 105"/>
          <p:cNvSpPr>
            <a:spLocks noChangeShapeType="1"/>
          </p:cNvSpPr>
          <p:nvPr/>
        </p:nvSpPr>
        <p:spPr bwMode="auto">
          <a:xfrm>
            <a:off x="5629970" y="3514726"/>
            <a:ext cx="381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Rectangle 106"/>
          <p:cNvSpPr>
            <a:spLocks noChangeArrowheads="1"/>
          </p:cNvSpPr>
          <p:nvPr/>
        </p:nvSpPr>
        <p:spPr bwMode="auto">
          <a:xfrm>
            <a:off x="374650" y="3684588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30%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1" name="Rectangle 109"/>
          <p:cNvSpPr>
            <a:spLocks noChangeArrowheads="1"/>
          </p:cNvSpPr>
          <p:nvPr/>
        </p:nvSpPr>
        <p:spPr bwMode="auto">
          <a:xfrm>
            <a:off x="2133129" y="3689351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1471 (3.73)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2" name="Rectangle 110"/>
          <p:cNvSpPr>
            <a:spLocks noChangeArrowheads="1"/>
          </p:cNvSpPr>
          <p:nvPr/>
        </p:nvSpPr>
        <p:spPr bwMode="auto">
          <a:xfrm>
            <a:off x="3626966" y="3689351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1887 (4.86)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3" name="Rectangle 111"/>
          <p:cNvSpPr>
            <a:spLocks noChangeArrowheads="1"/>
          </p:cNvSpPr>
          <p:nvPr/>
        </p:nvSpPr>
        <p:spPr bwMode="auto">
          <a:xfrm>
            <a:off x="7103392" y="3689351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(0.72 - 0.84)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Rectangle 112"/>
          <p:cNvSpPr>
            <a:spLocks noChangeArrowheads="1"/>
          </p:cNvSpPr>
          <p:nvPr/>
        </p:nvSpPr>
        <p:spPr bwMode="auto">
          <a:xfrm>
            <a:off x="5742682" y="3730626"/>
            <a:ext cx="190500" cy="1920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Line 113"/>
          <p:cNvSpPr>
            <a:spLocks noChangeShapeType="1"/>
          </p:cNvSpPr>
          <p:nvPr/>
        </p:nvSpPr>
        <p:spPr bwMode="auto">
          <a:xfrm>
            <a:off x="5668070" y="3827463"/>
            <a:ext cx="3540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Rectangle 241"/>
          <p:cNvSpPr>
            <a:spLocks noChangeArrowheads="1"/>
          </p:cNvSpPr>
          <p:nvPr/>
        </p:nvSpPr>
        <p:spPr bwMode="auto">
          <a:xfrm>
            <a:off x="263525" y="4173538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7" name="Rectangle 242"/>
          <p:cNvSpPr>
            <a:spLocks noChangeArrowheads="1"/>
          </p:cNvSpPr>
          <p:nvPr/>
        </p:nvSpPr>
        <p:spPr bwMode="auto">
          <a:xfrm>
            <a:off x="2133129" y="4151313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5230 (1.45)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8" name="Rectangle 243"/>
          <p:cNvSpPr>
            <a:spLocks noChangeArrowheads="1"/>
          </p:cNvSpPr>
          <p:nvPr/>
        </p:nvSpPr>
        <p:spPr bwMode="auto">
          <a:xfrm>
            <a:off x="3626966" y="4151313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6665 (1.87)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9" name="Rectangle 244"/>
          <p:cNvSpPr>
            <a:spLocks noChangeArrowheads="1"/>
          </p:cNvSpPr>
          <p:nvPr/>
        </p:nvSpPr>
        <p:spPr bwMode="auto">
          <a:xfrm>
            <a:off x="7092280" y="4037013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(0.73 - 0.79)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0" name="Rectangle 245"/>
          <p:cNvSpPr>
            <a:spLocks noChangeArrowheads="1"/>
          </p:cNvSpPr>
          <p:nvPr/>
        </p:nvSpPr>
        <p:spPr bwMode="auto">
          <a:xfrm>
            <a:off x="7887617" y="4310063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1" name="Line 246"/>
          <p:cNvSpPr>
            <a:spLocks noChangeShapeType="1"/>
          </p:cNvSpPr>
          <p:nvPr/>
        </p:nvSpPr>
        <p:spPr bwMode="auto">
          <a:xfrm flipV="1">
            <a:off x="5702995" y="4217988"/>
            <a:ext cx="79375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Line 247"/>
          <p:cNvSpPr>
            <a:spLocks noChangeShapeType="1"/>
          </p:cNvSpPr>
          <p:nvPr/>
        </p:nvSpPr>
        <p:spPr bwMode="auto">
          <a:xfrm flipH="1" flipV="1">
            <a:off x="5782370" y="4217988"/>
            <a:ext cx="82550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Line 248"/>
          <p:cNvSpPr>
            <a:spLocks noChangeShapeType="1"/>
          </p:cNvSpPr>
          <p:nvPr/>
        </p:nvSpPr>
        <p:spPr bwMode="auto">
          <a:xfrm>
            <a:off x="5702995" y="4297363"/>
            <a:ext cx="79375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Line 249"/>
          <p:cNvSpPr>
            <a:spLocks noChangeShapeType="1"/>
          </p:cNvSpPr>
          <p:nvPr/>
        </p:nvSpPr>
        <p:spPr bwMode="auto">
          <a:xfrm flipH="1">
            <a:off x="5782370" y="4297363"/>
            <a:ext cx="82550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Line 250"/>
          <p:cNvSpPr>
            <a:spLocks noChangeShapeType="1"/>
          </p:cNvSpPr>
          <p:nvPr/>
        </p:nvSpPr>
        <p:spPr bwMode="auto">
          <a:xfrm>
            <a:off x="5782370" y="2260600"/>
            <a:ext cx="0" cy="2349500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25"/>
          <p:cNvSpPr>
            <a:spLocks noChangeArrowheads="1"/>
          </p:cNvSpPr>
          <p:nvPr/>
        </p:nvSpPr>
        <p:spPr bwMode="auto">
          <a:xfrm>
            <a:off x="6939637" y="1486128"/>
            <a:ext cx="19150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60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ANY STROKE</a:t>
            </a:r>
            <a:b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reduction  in LDL-C at different levels of risk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Rectangle 33"/>
          <p:cNvSpPr>
            <a:spLocks noChangeArrowheads="1"/>
          </p:cNvSpPr>
          <p:nvPr/>
        </p:nvSpPr>
        <p:spPr bwMode="auto">
          <a:xfrm>
            <a:off x="798072" y="5805311"/>
            <a:ext cx="456567" cy="17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34" name="Rectangle 23"/>
          <p:cNvSpPr>
            <a:spLocks noChangeArrowheads="1"/>
          </p:cNvSpPr>
          <p:nvPr/>
        </p:nvSpPr>
        <p:spPr bwMode="auto">
          <a:xfrm>
            <a:off x="2406179" y="1333501"/>
            <a:ext cx="27731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135" name="Line 28"/>
          <p:cNvSpPr>
            <a:spLocks noChangeShapeType="1"/>
          </p:cNvSpPr>
          <p:nvPr/>
        </p:nvSpPr>
        <p:spPr bwMode="auto">
          <a:xfrm>
            <a:off x="263525" y="2105026"/>
            <a:ext cx="8568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Rectangle 29"/>
          <p:cNvSpPr>
            <a:spLocks noChangeArrowheads="1"/>
          </p:cNvSpPr>
          <p:nvPr/>
        </p:nvSpPr>
        <p:spPr bwMode="auto">
          <a:xfrm>
            <a:off x="2109316" y="1666876"/>
            <a:ext cx="11301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7" name="Rectangle 30"/>
          <p:cNvSpPr>
            <a:spLocks noChangeArrowheads="1"/>
          </p:cNvSpPr>
          <p:nvPr/>
        </p:nvSpPr>
        <p:spPr bwMode="auto">
          <a:xfrm>
            <a:off x="3542829" y="1666876"/>
            <a:ext cx="11862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8" name="Rectangle 32"/>
          <p:cNvSpPr>
            <a:spLocks noChangeArrowheads="1"/>
          </p:cNvSpPr>
          <p:nvPr/>
        </p:nvSpPr>
        <p:spPr bwMode="auto">
          <a:xfrm>
            <a:off x="263525" y="1373188"/>
            <a:ext cx="15292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1" name="Line 50"/>
          <p:cNvSpPr>
            <a:spLocks noChangeShapeType="1"/>
          </p:cNvSpPr>
          <p:nvPr/>
        </p:nvSpPr>
        <p:spPr bwMode="auto">
          <a:xfrm flipV="1">
            <a:off x="6506270" y="2105026"/>
            <a:ext cx="0" cy="2880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Line 51"/>
          <p:cNvSpPr>
            <a:spLocks noChangeShapeType="1"/>
          </p:cNvSpPr>
          <p:nvPr/>
        </p:nvSpPr>
        <p:spPr bwMode="auto">
          <a:xfrm>
            <a:off x="5010845" y="4869160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Rectangle 52"/>
          <p:cNvSpPr>
            <a:spLocks noChangeArrowheads="1"/>
          </p:cNvSpPr>
          <p:nvPr/>
        </p:nvSpPr>
        <p:spPr bwMode="auto">
          <a:xfrm>
            <a:off x="4860032" y="5216822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0" name="Rectangle 53"/>
          <p:cNvSpPr>
            <a:spLocks noChangeArrowheads="1"/>
          </p:cNvSpPr>
          <p:nvPr/>
        </p:nvSpPr>
        <p:spPr bwMode="auto">
          <a:xfrm>
            <a:off x="5547420" y="5216822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1" name="Rectangle 54"/>
          <p:cNvSpPr>
            <a:spLocks noChangeArrowheads="1"/>
          </p:cNvSpPr>
          <p:nvPr/>
        </p:nvSpPr>
        <p:spPr bwMode="auto">
          <a:xfrm>
            <a:off x="6444357" y="5218410"/>
            <a:ext cx="1218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2" name="Rectangle 55"/>
          <p:cNvSpPr>
            <a:spLocks noChangeArrowheads="1"/>
          </p:cNvSpPr>
          <p:nvPr/>
        </p:nvSpPr>
        <p:spPr bwMode="auto">
          <a:xfrm>
            <a:off x="7041257" y="5216822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3" name="Rectangle 56"/>
          <p:cNvSpPr>
            <a:spLocks noChangeArrowheads="1"/>
          </p:cNvSpPr>
          <p:nvPr/>
        </p:nvSpPr>
        <p:spPr bwMode="auto">
          <a:xfrm>
            <a:off x="7847707" y="5216822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4" name="Line 57"/>
          <p:cNvSpPr>
            <a:spLocks noChangeShapeType="1"/>
          </p:cNvSpPr>
          <p:nvPr/>
        </p:nvSpPr>
        <p:spPr bwMode="auto">
          <a:xfrm>
            <a:off x="5010845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Line 58"/>
          <p:cNvSpPr>
            <a:spLocks noChangeShapeType="1"/>
          </p:cNvSpPr>
          <p:nvPr/>
        </p:nvSpPr>
        <p:spPr bwMode="auto">
          <a:xfrm>
            <a:off x="575855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Line 59"/>
          <p:cNvSpPr>
            <a:spLocks noChangeShapeType="1"/>
          </p:cNvSpPr>
          <p:nvPr/>
        </p:nvSpPr>
        <p:spPr bwMode="auto">
          <a:xfrm>
            <a:off x="650627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Line 60"/>
          <p:cNvSpPr>
            <a:spLocks noChangeShapeType="1"/>
          </p:cNvSpPr>
          <p:nvPr/>
        </p:nvSpPr>
        <p:spPr bwMode="auto">
          <a:xfrm>
            <a:off x="725080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Line 61"/>
          <p:cNvSpPr>
            <a:spLocks noChangeShapeType="1"/>
          </p:cNvSpPr>
          <p:nvPr/>
        </p:nvSpPr>
        <p:spPr bwMode="auto">
          <a:xfrm>
            <a:off x="799852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Rectangle 68"/>
          <p:cNvSpPr>
            <a:spLocks noChangeArrowheads="1"/>
          </p:cNvSpPr>
          <p:nvPr/>
        </p:nvSpPr>
        <p:spPr bwMode="auto">
          <a:xfrm>
            <a:off x="6977757" y="5553372"/>
            <a:ext cx="11525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160" name="Rectangle 70"/>
          <p:cNvSpPr>
            <a:spLocks noChangeArrowheads="1"/>
          </p:cNvSpPr>
          <p:nvPr/>
        </p:nvSpPr>
        <p:spPr bwMode="auto">
          <a:xfrm>
            <a:off x="4906070" y="5553372"/>
            <a:ext cx="11172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161" name="Rectangle 72"/>
          <p:cNvSpPr>
            <a:spLocks noChangeArrowheads="1"/>
          </p:cNvSpPr>
          <p:nvPr/>
        </p:nvSpPr>
        <p:spPr bwMode="auto">
          <a:xfrm>
            <a:off x="374650" y="2430463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5%</a:t>
            </a:r>
            <a:endParaRPr lang="en-US" altLang="en-US" sz="1700" dirty="0"/>
          </a:p>
        </p:txBody>
      </p:sp>
      <p:sp>
        <p:nvSpPr>
          <p:cNvPr id="162" name="Rectangle 114"/>
          <p:cNvSpPr>
            <a:spLocks noChangeArrowheads="1"/>
          </p:cNvSpPr>
          <p:nvPr/>
        </p:nvSpPr>
        <p:spPr bwMode="auto">
          <a:xfrm>
            <a:off x="374650" y="2430623"/>
            <a:ext cx="6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3" name="Rectangle 117"/>
          <p:cNvSpPr>
            <a:spLocks noChangeArrowheads="1"/>
          </p:cNvSpPr>
          <p:nvPr/>
        </p:nvSpPr>
        <p:spPr bwMode="auto">
          <a:xfrm>
            <a:off x="2252191" y="2435386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71 (0.16)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4" name="Rectangle 118"/>
          <p:cNvSpPr>
            <a:spLocks noChangeArrowheads="1"/>
          </p:cNvSpPr>
          <p:nvPr/>
        </p:nvSpPr>
        <p:spPr bwMode="auto">
          <a:xfrm>
            <a:off x="3747616" y="2435386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90 (0.20)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5" name="Rectangle 119"/>
          <p:cNvSpPr>
            <a:spLocks noChangeArrowheads="1"/>
          </p:cNvSpPr>
          <p:nvPr/>
        </p:nvSpPr>
        <p:spPr bwMode="auto">
          <a:xfrm>
            <a:off x="7103392" y="243538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(0.46 - 1.19)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6" name="Rectangle 120"/>
          <p:cNvSpPr>
            <a:spLocks noChangeArrowheads="1"/>
          </p:cNvSpPr>
          <p:nvPr/>
        </p:nvSpPr>
        <p:spPr bwMode="auto">
          <a:xfrm>
            <a:off x="5717282" y="2559211"/>
            <a:ext cx="31750" cy="301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Line 121"/>
          <p:cNvSpPr>
            <a:spLocks noChangeShapeType="1"/>
          </p:cNvSpPr>
          <p:nvPr/>
        </p:nvSpPr>
        <p:spPr bwMode="auto">
          <a:xfrm flipH="1">
            <a:off x="5010845" y="2573498"/>
            <a:ext cx="63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Freeform 122"/>
          <p:cNvSpPr>
            <a:spLocks/>
          </p:cNvSpPr>
          <p:nvPr/>
        </p:nvSpPr>
        <p:spPr bwMode="auto">
          <a:xfrm>
            <a:off x="5010845" y="2524286"/>
            <a:ext cx="84138" cy="9842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Line 123"/>
          <p:cNvSpPr>
            <a:spLocks noChangeShapeType="1"/>
          </p:cNvSpPr>
          <p:nvPr/>
        </p:nvSpPr>
        <p:spPr bwMode="auto">
          <a:xfrm>
            <a:off x="5010845" y="2573498"/>
            <a:ext cx="20510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Rectangle 124"/>
          <p:cNvSpPr>
            <a:spLocks noChangeArrowheads="1"/>
          </p:cNvSpPr>
          <p:nvPr/>
        </p:nvSpPr>
        <p:spPr bwMode="auto">
          <a:xfrm>
            <a:off x="374650" y="2730661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5%,&lt;10%</a:t>
            </a:r>
            <a:endParaRPr lang="en-US" altLang="en-US" sz="1700" dirty="0" smtClean="0"/>
          </a:p>
        </p:txBody>
      </p:sp>
      <p:sp>
        <p:nvSpPr>
          <p:cNvPr id="171" name="Rectangle 127"/>
          <p:cNvSpPr>
            <a:spLocks noChangeArrowheads="1"/>
          </p:cNvSpPr>
          <p:nvPr/>
        </p:nvSpPr>
        <p:spPr bwMode="auto">
          <a:xfrm>
            <a:off x="2193454" y="274812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190 (0.34)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2" name="Rectangle 128"/>
          <p:cNvSpPr>
            <a:spLocks noChangeArrowheads="1"/>
          </p:cNvSpPr>
          <p:nvPr/>
        </p:nvSpPr>
        <p:spPr bwMode="auto">
          <a:xfrm>
            <a:off x="3687291" y="274812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240 (0.43)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3" name="Rectangle 129"/>
          <p:cNvSpPr>
            <a:spLocks noChangeArrowheads="1"/>
          </p:cNvSpPr>
          <p:nvPr/>
        </p:nvSpPr>
        <p:spPr bwMode="auto">
          <a:xfrm>
            <a:off x="7103392" y="2748123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(0.60 - 0.98)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4" name="Rectangle 130"/>
          <p:cNvSpPr>
            <a:spLocks noChangeArrowheads="1"/>
          </p:cNvSpPr>
          <p:nvPr/>
        </p:nvSpPr>
        <p:spPr bwMode="auto">
          <a:xfrm>
            <a:off x="5774432" y="2857661"/>
            <a:ext cx="60325" cy="587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Line 131"/>
          <p:cNvSpPr>
            <a:spLocks noChangeShapeType="1"/>
          </p:cNvSpPr>
          <p:nvPr/>
        </p:nvSpPr>
        <p:spPr bwMode="auto">
          <a:xfrm>
            <a:off x="5307707" y="2886236"/>
            <a:ext cx="11318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Rectangle 132"/>
          <p:cNvSpPr>
            <a:spLocks noChangeArrowheads="1"/>
          </p:cNvSpPr>
          <p:nvPr/>
        </p:nvSpPr>
        <p:spPr bwMode="auto">
          <a:xfrm>
            <a:off x="374650" y="3043398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</a:t>
            </a:r>
            <a:r>
              <a:rPr lang="en-US" altLang="en-US" sz="1700" dirty="0" smtClean="0">
                <a:solidFill>
                  <a:srgbClr val="000000"/>
                </a:solidFill>
              </a:rPr>
              <a:t>0%,&lt;20%</a:t>
            </a:r>
            <a:endParaRPr lang="en-US" altLang="en-US" sz="1700" dirty="0" smtClean="0"/>
          </a:p>
        </p:txBody>
      </p:sp>
      <p:sp>
        <p:nvSpPr>
          <p:cNvPr id="177" name="Rectangle 135"/>
          <p:cNvSpPr>
            <a:spLocks noChangeArrowheads="1"/>
          </p:cNvSpPr>
          <p:nvPr/>
        </p:nvSpPr>
        <p:spPr bwMode="auto">
          <a:xfrm>
            <a:off x="2193454" y="306244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797 (0.62)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8" name="Rectangle 136"/>
          <p:cNvSpPr>
            <a:spLocks noChangeArrowheads="1"/>
          </p:cNvSpPr>
          <p:nvPr/>
        </p:nvSpPr>
        <p:spPr bwMode="auto">
          <a:xfrm>
            <a:off x="3687291" y="306244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907 (0.71)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9" name="Rectangle 137"/>
          <p:cNvSpPr>
            <a:spLocks noChangeArrowheads="1"/>
          </p:cNvSpPr>
          <p:nvPr/>
        </p:nvSpPr>
        <p:spPr bwMode="auto">
          <a:xfrm>
            <a:off x="7103392" y="306244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0.86 (0.75 - 0.98)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0" name="Rectangle 138"/>
          <p:cNvSpPr>
            <a:spLocks noChangeArrowheads="1"/>
          </p:cNvSpPr>
          <p:nvPr/>
        </p:nvSpPr>
        <p:spPr bwMode="auto">
          <a:xfrm>
            <a:off x="6022082" y="3148173"/>
            <a:ext cx="107950" cy="1063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Line 139"/>
          <p:cNvSpPr>
            <a:spLocks noChangeShapeType="1"/>
          </p:cNvSpPr>
          <p:nvPr/>
        </p:nvSpPr>
        <p:spPr bwMode="auto">
          <a:xfrm>
            <a:off x="5753795" y="3200561"/>
            <a:ext cx="6921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Rectangle 140"/>
          <p:cNvSpPr>
            <a:spLocks noChangeArrowheads="1"/>
          </p:cNvSpPr>
          <p:nvPr/>
        </p:nvSpPr>
        <p:spPr bwMode="auto">
          <a:xfrm>
            <a:off x="374650" y="3356136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20%,&lt;30%</a:t>
            </a:r>
            <a:endParaRPr lang="en-US" altLang="en-US" sz="1700" dirty="0" smtClean="0"/>
          </a:p>
        </p:txBody>
      </p: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2193454" y="337518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781 (0.84)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4" name="Rectangle 144"/>
          <p:cNvSpPr>
            <a:spLocks noChangeArrowheads="1"/>
          </p:cNvSpPr>
          <p:nvPr/>
        </p:nvSpPr>
        <p:spPr bwMode="auto">
          <a:xfrm>
            <a:off x="3687291" y="337518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900 (0.97)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5" name="Rectangle 145"/>
          <p:cNvSpPr>
            <a:spLocks noChangeArrowheads="1"/>
          </p:cNvSpPr>
          <p:nvPr/>
        </p:nvSpPr>
        <p:spPr bwMode="auto">
          <a:xfrm>
            <a:off x="7103392" y="337518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0.86 (0.75 - 0.97)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6" name="Rectangle 146"/>
          <p:cNvSpPr>
            <a:spLocks noChangeArrowheads="1"/>
          </p:cNvSpPr>
          <p:nvPr/>
        </p:nvSpPr>
        <p:spPr bwMode="auto">
          <a:xfrm>
            <a:off x="6018907" y="3457736"/>
            <a:ext cx="112713" cy="1127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Line 147"/>
          <p:cNvSpPr>
            <a:spLocks noChangeShapeType="1"/>
          </p:cNvSpPr>
          <p:nvPr/>
        </p:nvSpPr>
        <p:spPr bwMode="auto">
          <a:xfrm>
            <a:off x="5764907" y="3513298"/>
            <a:ext cx="6619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Rectangle 148"/>
          <p:cNvSpPr>
            <a:spLocks noChangeArrowheads="1"/>
          </p:cNvSpPr>
          <p:nvPr/>
        </p:nvSpPr>
        <p:spPr bwMode="auto">
          <a:xfrm>
            <a:off x="374650" y="3684748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30%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9" name="Rectangle 151"/>
          <p:cNvSpPr>
            <a:spLocks noChangeArrowheads="1"/>
          </p:cNvSpPr>
          <p:nvPr/>
        </p:nvSpPr>
        <p:spPr bwMode="auto">
          <a:xfrm>
            <a:off x="2193454" y="368951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571 (1.45)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0" name="Rectangle 152"/>
          <p:cNvSpPr>
            <a:spLocks noChangeArrowheads="1"/>
          </p:cNvSpPr>
          <p:nvPr/>
        </p:nvSpPr>
        <p:spPr bwMode="auto">
          <a:xfrm>
            <a:off x="3687291" y="368951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661 (1.68)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1" name="Rectangle 153"/>
          <p:cNvSpPr>
            <a:spLocks noChangeArrowheads="1"/>
          </p:cNvSpPr>
          <p:nvPr/>
        </p:nvSpPr>
        <p:spPr bwMode="auto">
          <a:xfrm>
            <a:off x="7103392" y="3689511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0.86 (0.75 - 0.99)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2" name="Rectangle 154"/>
          <p:cNvSpPr>
            <a:spLocks noChangeArrowheads="1"/>
          </p:cNvSpPr>
          <p:nvPr/>
        </p:nvSpPr>
        <p:spPr bwMode="auto">
          <a:xfrm>
            <a:off x="6047482" y="3773648"/>
            <a:ext cx="104775" cy="1063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Line 155"/>
          <p:cNvSpPr>
            <a:spLocks noChangeShapeType="1"/>
          </p:cNvSpPr>
          <p:nvPr/>
        </p:nvSpPr>
        <p:spPr bwMode="auto">
          <a:xfrm>
            <a:off x="5764907" y="3827623"/>
            <a:ext cx="717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Rectangle 251"/>
          <p:cNvSpPr>
            <a:spLocks noChangeArrowheads="1"/>
          </p:cNvSpPr>
          <p:nvPr/>
        </p:nvSpPr>
        <p:spPr bwMode="auto">
          <a:xfrm>
            <a:off x="263525" y="4173698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1" name="Rectangle 252"/>
          <p:cNvSpPr>
            <a:spLocks noChangeArrowheads="1"/>
          </p:cNvSpPr>
          <p:nvPr/>
        </p:nvSpPr>
        <p:spPr bwMode="auto">
          <a:xfrm>
            <a:off x="2133129" y="4151473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2410 (0.67)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2" name="Rectangle 253"/>
          <p:cNvSpPr>
            <a:spLocks noChangeArrowheads="1"/>
          </p:cNvSpPr>
          <p:nvPr/>
        </p:nvSpPr>
        <p:spPr bwMode="auto">
          <a:xfrm>
            <a:off x="3626966" y="4151473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2798 (0.78)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3" name="Rectangle 254"/>
          <p:cNvSpPr>
            <a:spLocks noChangeArrowheads="1"/>
          </p:cNvSpPr>
          <p:nvPr/>
        </p:nvSpPr>
        <p:spPr bwMode="auto">
          <a:xfrm>
            <a:off x="7092280" y="4037173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(0.80 - 0.89)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Rectangle 255"/>
          <p:cNvSpPr>
            <a:spLocks noChangeArrowheads="1"/>
          </p:cNvSpPr>
          <p:nvPr/>
        </p:nvSpPr>
        <p:spPr bwMode="auto">
          <a:xfrm>
            <a:off x="7887617" y="4310223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5" name="Line 256"/>
          <p:cNvSpPr>
            <a:spLocks noChangeShapeType="1"/>
          </p:cNvSpPr>
          <p:nvPr/>
        </p:nvSpPr>
        <p:spPr bwMode="auto">
          <a:xfrm flipV="1">
            <a:off x="5907782" y="4219735"/>
            <a:ext cx="136525" cy="762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Line 257"/>
          <p:cNvSpPr>
            <a:spLocks noChangeShapeType="1"/>
          </p:cNvSpPr>
          <p:nvPr/>
        </p:nvSpPr>
        <p:spPr bwMode="auto">
          <a:xfrm flipH="1" flipV="1">
            <a:off x="6044307" y="4219735"/>
            <a:ext cx="144463" cy="762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Line 258"/>
          <p:cNvSpPr>
            <a:spLocks noChangeShapeType="1"/>
          </p:cNvSpPr>
          <p:nvPr/>
        </p:nvSpPr>
        <p:spPr bwMode="auto">
          <a:xfrm>
            <a:off x="5907782" y="4295935"/>
            <a:ext cx="136525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Line 259"/>
          <p:cNvSpPr>
            <a:spLocks noChangeShapeType="1"/>
          </p:cNvSpPr>
          <p:nvPr/>
        </p:nvSpPr>
        <p:spPr bwMode="auto">
          <a:xfrm flipH="1">
            <a:off x="6044307" y="4295935"/>
            <a:ext cx="144463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Line 260"/>
          <p:cNvSpPr>
            <a:spLocks noChangeShapeType="1"/>
          </p:cNvSpPr>
          <p:nvPr/>
        </p:nvSpPr>
        <p:spPr bwMode="auto">
          <a:xfrm>
            <a:off x="6044307" y="2260760"/>
            <a:ext cx="0" cy="2349500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6939637" y="1486128"/>
            <a:ext cx="19150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02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40922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Collaboration: Background*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1216" y="1077118"/>
            <a:ext cx="814724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Founded in 1993 (prior to publication of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 trial in 1994)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 protocol published in 1995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eligibility for inclusion in CTT: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treatment is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modification of blood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lipids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Unconfounded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(i.e.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arms differ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by lipid intervention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Recruited at least 1000 participants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Scheduled study treatment duration of at least 2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10584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Journal of Cardiology 1995; 75: 1130-4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7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ANY CORONARY REVASCULARISATION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altLang="en-US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mmol/L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 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LDL-C at different levels of </a:t>
            </a:r>
            <a:r>
              <a:rPr lang="en-US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Rectangle 33"/>
          <p:cNvSpPr>
            <a:spLocks noChangeArrowheads="1"/>
          </p:cNvSpPr>
          <p:nvPr/>
        </p:nvSpPr>
        <p:spPr bwMode="auto">
          <a:xfrm>
            <a:off x="798072" y="5805311"/>
            <a:ext cx="4857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29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32" name="Rectangle 23"/>
          <p:cNvSpPr>
            <a:spLocks noChangeArrowheads="1"/>
          </p:cNvSpPr>
          <p:nvPr/>
        </p:nvSpPr>
        <p:spPr bwMode="auto">
          <a:xfrm>
            <a:off x="2406179" y="1333501"/>
            <a:ext cx="27731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133" name="Line 28"/>
          <p:cNvSpPr>
            <a:spLocks noChangeShapeType="1"/>
          </p:cNvSpPr>
          <p:nvPr/>
        </p:nvSpPr>
        <p:spPr bwMode="auto">
          <a:xfrm>
            <a:off x="263525" y="2105026"/>
            <a:ext cx="8568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Rectangle 29"/>
          <p:cNvSpPr>
            <a:spLocks noChangeArrowheads="1"/>
          </p:cNvSpPr>
          <p:nvPr/>
        </p:nvSpPr>
        <p:spPr bwMode="auto">
          <a:xfrm>
            <a:off x="2109316" y="1666876"/>
            <a:ext cx="11301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5" name="Rectangle 30"/>
          <p:cNvSpPr>
            <a:spLocks noChangeArrowheads="1"/>
          </p:cNvSpPr>
          <p:nvPr/>
        </p:nvSpPr>
        <p:spPr bwMode="auto">
          <a:xfrm>
            <a:off x="3542829" y="1666876"/>
            <a:ext cx="11862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6" name="Rectangle 32"/>
          <p:cNvSpPr>
            <a:spLocks noChangeArrowheads="1"/>
          </p:cNvSpPr>
          <p:nvPr/>
        </p:nvSpPr>
        <p:spPr bwMode="auto">
          <a:xfrm>
            <a:off x="263525" y="1373188"/>
            <a:ext cx="15292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7" name="Line 50"/>
          <p:cNvSpPr>
            <a:spLocks noChangeShapeType="1"/>
          </p:cNvSpPr>
          <p:nvPr/>
        </p:nvSpPr>
        <p:spPr bwMode="auto">
          <a:xfrm flipV="1">
            <a:off x="6506270" y="2105026"/>
            <a:ext cx="0" cy="2880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Line 51"/>
          <p:cNvSpPr>
            <a:spLocks noChangeShapeType="1"/>
          </p:cNvSpPr>
          <p:nvPr/>
        </p:nvSpPr>
        <p:spPr bwMode="auto">
          <a:xfrm>
            <a:off x="5010845" y="4869160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ctangle 52"/>
          <p:cNvSpPr>
            <a:spLocks noChangeArrowheads="1"/>
          </p:cNvSpPr>
          <p:nvPr/>
        </p:nvSpPr>
        <p:spPr bwMode="auto">
          <a:xfrm>
            <a:off x="4860032" y="5216822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0" name="Rectangle 53"/>
          <p:cNvSpPr>
            <a:spLocks noChangeArrowheads="1"/>
          </p:cNvSpPr>
          <p:nvPr/>
        </p:nvSpPr>
        <p:spPr bwMode="auto">
          <a:xfrm>
            <a:off x="5547420" y="5216822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1" name="Rectangle 54"/>
          <p:cNvSpPr>
            <a:spLocks noChangeArrowheads="1"/>
          </p:cNvSpPr>
          <p:nvPr/>
        </p:nvSpPr>
        <p:spPr bwMode="auto">
          <a:xfrm>
            <a:off x="6444357" y="5218410"/>
            <a:ext cx="1218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4" name="Rectangle 55"/>
          <p:cNvSpPr>
            <a:spLocks noChangeArrowheads="1"/>
          </p:cNvSpPr>
          <p:nvPr/>
        </p:nvSpPr>
        <p:spPr bwMode="auto">
          <a:xfrm>
            <a:off x="7041257" y="5216822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5" name="Rectangle 56"/>
          <p:cNvSpPr>
            <a:spLocks noChangeArrowheads="1"/>
          </p:cNvSpPr>
          <p:nvPr/>
        </p:nvSpPr>
        <p:spPr bwMode="auto">
          <a:xfrm>
            <a:off x="7847707" y="5216822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2" name="Line 57"/>
          <p:cNvSpPr>
            <a:spLocks noChangeShapeType="1"/>
          </p:cNvSpPr>
          <p:nvPr/>
        </p:nvSpPr>
        <p:spPr bwMode="auto">
          <a:xfrm>
            <a:off x="5010845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Line 58"/>
          <p:cNvSpPr>
            <a:spLocks noChangeShapeType="1"/>
          </p:cNvSpPr>
          <p:nvPr/>
        </p:nvSpPr>
        <p:spPr bwMode="auto">
          <a:xfrm>
            <a:off x="575855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Line 59"/>
          <p:cNvSpPr>
            <a:spLocks noChangeShapeType="1"/>
          </p:cNvSpPr>
          <p:nvPr/>
        </p:nvSpPr>
        <p:spPr bwMode="auto">
          <a:xfrm>
            <a:off x="650627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Line 60"/>
          <p:cNvSpPr>
            <a:spLocks noChangeShapeType="1"/>
          </p:cNvSpPr>
          <p:nvPr/>
        </p:nvSpPr>
        <p:spPr bwMode="auto">
          <a:xfrm>
            <a:off x="7250807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Line 61"/>
          <p:cNvSpPr>
            <a:spLocks noChangeShapeType="1"/>
          </p:cNvSpPr>
          <p:nvPr/>
        </p:nvSpPr>
        <p:spPr bwMode="auto">
          <a:xfrm>
            <a:off x="7998520" y="4869160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Rectangle 68"/>
          <p:cNvSpPr>
            <a:spLocks noChangeArrowheads="1"/>
          </p:cNvSpPr>
          <p:nvPr/>
        </p:nvSpPr>
        <p:spPr bwMode="auto">
          <a:xfrm>
            <a:off x="6977757" y="5553372"/>
            <a:ext cx="11525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158" name="Rectangle 70"/>
          <p:cNvSpPr>
            <a:spLocks noChangeArrowheads="1"/>
          </p:cNvSpPr>
          <p:nvPr/>
        </p:nvSpPr>
        <p:spPr bwMode="auto">
          <a:xfrm>
            <a:off x="4906070" y="5553372"/>
            <a:ext cx="11172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lvl="0" algn="ctr"/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lang="en-US" altLang="en-US" sz="1600" dirty="0"/>
          </a:p>
        </p:txBody>
      </p:sp>
      <p:sp>
        <p:nvSpPr>
          <p:cNvPr id="159" name="Rectangle 72"/>
          <p:cNvSpPr>
            <a:spLocks noChangeArrowheads="1"/>
          </p:cNvSpPr>
          <p:nvPr/>
        </p:nvSpPr>
        <p:spPr bwMode="auto">
          <a:xfrm>
            <a:off x="374650" y="2430463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5%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2252191" y="2439587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 73 (0.16)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3687291" y="2439587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135 (0.30)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7103392" y="2439587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0.52 (0.35 - 0.75)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3" name="Rectangle 162"/>
          <p:cNvSpPr>
            <a:spLocks noChangeArrowheads="1"/>
          </p:cNvSpPr>
          <p:nvPr/>
        </p:nvSpPr>
        <p:spPr bwMode="auto">
          <a:xfrm>
            <a:off x="5036245" y="2557062"/>
            <a:ext cx="38100" cy="396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Line 163"/>
          <p:cNvSpPr>
            <a:spLocks noChangeShapeType="1"/>
          </p:cNvSpPr>
          <p:nvPr/>
        </p:nvSpPr>
        <p:spPr bwMode="auto">
          <a:xfrm flipH="1">
            <a:off x="5010845" y="2577700"/>
            <a:ext cx="63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Freeform 164"/>
          <p:cNvSpPr>
            <a:spLocks/>
          </p:cNvSpPr>
          <p:nvPr/>
        </p:nvSpPr>
        <p:spPr bwMode="auto">
          <a:xfrm>
            <a:off x="5010845" y="2528487"/>
            <a:ext cx="84138" cy="96838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Line 165"/>
          <p:cNvSpPr>
            <a:spLocks noChangeShapeType="1"/>
          </p:cNvSpPr>
          <p:nvPr/>
        </p:nvSpPr>
        <p:spPr bwMode="auto">
          <a:xfrm>
            <a:off x="5010845" y="2577700"/>
            <a:ext cx="7604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Rectangle 166"/>
          <p:cNvSpPr>
            <a:spLocks noChangeArrowheads="1"/>
          </p:cNvSpPr>
          <p:nvPr/>
        </p:nvSpPr>
        <p:spPr bwMode="auto">
          <a:xfrm>
            <a:off x="374650" y="2733275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5%,&lt;10%</a:t>
            </a:r>
            <a:endParaRPr lang="en-US" altLang="en-US" sz="1700" dirty="0" smtClean="0"/>
          </a:p>
        </p:txBody>
      </p:sp>
      <p:sp>
        <p:nvSpPr>
          <p:cNvPr id="168" name="Rectangle 169"/>
          <p:cNvSpPr>
            <a:spLocks noChangeArrowheads="1"/>
          </p:cNvSpPr>
          <p:nvPr/>
        </p:nvSpPr>
        <p:spPr bwMode="auto">
          <a:xfrm>
            <a:off x="2193454" y="2752325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224 (0.40)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9" name="Rectangle 170"/>
          <p:cNvSpPr>
            <a:spLocks noChangeArrowheads="1"/>
          </p:cNvSpPr>
          <p:nvPr/>
        </p:nvSpPr>
        <p:spPr bwMode="auto">
          <a:xfrm>
            <a:off x="3687291" y="2752325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342 (0.62)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0" name="Rectangle 171"/>
          <p:cNvSpPr>
            <a:spLocks noChangeArrowheads="1"/>
          </p:cNvSpPr>
          <p:nvPr/>
        </p:nvSpPr>
        <p:spPr bwMode="auto">
          <a:xfrm>
            <a:off x="7103392" y="2752325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0.63 (0.51 - 0.79)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1" name="Rectangle 172"/>
          <p:cNvSpPr>
            <a:spLocks noChangeArrowheads="1"/>
          </p:cNvSpPr>
          <p:nvPr/>
        </p:nvSpPr>
        <p:spPr bwMode="auto">
          <a:xfrm>
            <a:off x="5380732" y="2858687"/>
            <a:ext cx="65088" cy="650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Line 173"/>
          <p:cNvSpPr>
            <a:spLocks noChangeShapeType="1"/>
          </p:cNvSpPr>
          <p:nvPr/>
        </p:nvSpPr>
        <p:spPr bwMode="auto">
          <a:xfrm>
            <a:off x="5033070" y="2888850"/>
            <a:ext cx="85883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Rectangle 174"/>
          <p:cNvSpPr>
            <a:spLocks noChangeArrowheads="1"/>
          </p:cNvSpPr>
          <p:nvPr/>
        </p:nvSpPr>
        <p:spPr bwMode="auto">
          <a:xfrm>
            <a:off x="374650" y="3046012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</a:t>
            </a:r>
            <a:r>
              <a:rPr lang="en-US" altLang="en-US" sz="1700" dirty="0" smtClean="0">
                <a:solidFill>
                  <a:srgbClr val="000000"/>
                </a:solidFill>
              </a:rPr>
              <a:t>0%,&lt;20%</a:t>
            </a:r>
            <a:endParaRPr lang="en-US" altLang="en-US" sz="1700" dirty="0" smtClean="0"/>
          </a:p>
        </p:txBody>
      </p:sp>
      <p:sp>
        <p:nvSpPr>
          <p:cNvPr id="174" name="Rectangle 177"/>
          <p:cNvSpPr>
            <a:spLocks noChangeArrowheads="1"/>
          </p:cNvSpPr>
          <p:nvPr/>
        </p:nvSpPr>
        <p:spPr bwMode="auto">
          <a:xfrm>
            <a:off x="2133129" y="3065062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1706 (1.36)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5" name="Rectangle 178"/>
          <p:cNvSpPr>
            <a:spLocks noChangeArrowheads="1"/>
          </p:cNvSpPr>
          <p:nvPr/>
        </p:nvSpPr>
        <p:spPr bwMode="auto">
          <a:xfrm>
            <a:off x="3626966" y="3065062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2061 (1.67)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6" name="Rectangle 179"/>
          <p:cNvSpPr>
            <a:spLocks noChangeArrowheads="1"/>
          </p:cNvSpPr>
          <p:nvPr/>
        </p:nvSpPr>
        <p:spPr bwMode="auto">
          <a:xfrm>
            <a:off x="7103392" y="3065062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 (0.67 - 0.83)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7" name="Rectangle 180"/>
          <p:cNvSpPr>
            <a:spLocks noChangeArrowheads="1"/>
          </p:cNvSpPr>
          <p:nvPr/>
        </p:nvSpPr>
        <p:spPr bwMode="auto">
          <a:xfrm>
            <a:off x="5680770" y="3134912"/>
            <a:ext cx="136525" cy="1349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Line 181"/>
          <p:cNvSpPr>
            <a:spLocks noChangeShapeType="1"/>
          </p:cNvSpPr>
          <p:nvPr/>
        </p:nvSpPr>
        <p:spPr bwMode="auto">
          <a:xfrm>
            <a:off x="5522020" y="3203175"/>
            <a:ext cx="4794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Rectangle 182"/>
          <p:cNvSpPr>
            <a:spLocks noChangeArrowheads="1"/>
          </p:cNvSpPr>
          <p:nvPr/>
        </p:nvSpPr>
        <p:spPr bwMode="auto">
          <a:xfrm>
            <a:off x="374650" y="3358750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en-US" sz="1700" dirty="0" smtClean="0">
                <a:solidFill>
                  <a:srgbClr val="000000"/>
                </a:solidFill>
              </a:rPr>
              <a:t>20%,&lt;30%</a:t>
            </a:r>
            <a:endParaRPr lang="en-US" altLang="en-US" sz="1700" dirty="0" smtClean="0"/>
          </a:p>
        </p:txBody>
      </p:sp>
      <p:sp>
        <p:nvSpPr>
          <p:cNvPr id="180" name="Rectangle 185"/>
          <p:cNvSpPr>
            <a:spLocks noChangeArrowheads="1"/>
          </p:cNvSpPr>
          <p:nvPr/>
        </p:nvSpPr>
        <p:spPr bwMode="auto">
          <a:xfrm>
            <a:off x="2133129" y="3379387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2206 (2.46)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1" name="Rectangle 186"/>
          <p:cNvSpPr>
            <a:spLocks noChangeArrowheads="1"/>
          </p:cNvSpPr>
          <p:nvPr/>
        </p:nvSpPr>
        <p:spPr bwMode="auto">
          <a:xfrm>
            <a:off x="3626966" y="3379387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2717 (3.08)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2" name="Rectangle 187"/>
          <p:cNvSpPr>
            <a:spLocks noChangeArrowheads="1"/>
          </p:cNvSpPr>
          <p:nvPr/>
        </p:nvSpPr>
        <p:spPr bwMode="auto">
          <a:xfrm>
            <a:off x="7103392" y="3379387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(0.73 - 0.86)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3" name="Rectangle 188"/>
          <p:cNvSpPr>
            <a:spLocks noChangeArrowheads="1"/>
          </p:cNvSpPr>
          <p:nvPr/>
        </p:nvSpPr>
        <p:spPr bwMode="auto">
          <a:xfrm>
            <a:off x="5785545" y="3425425"/>
            <a:ext cx="180975" cy="1825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Line 189"/>
          <p:cNvSpPr>
            <a:spLocks noChangeShapeType="1"/>
          </p:cNvSpPr>
          <p:nvPr/>
        </p:nvSpPr>
        <p:spPr bwMode="auto">
          <a:xfrm>
            <a:off x="5695057" y="3515912"/>
            <a:ext cx="3778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Rectangle 190"/>
          <p:cNvSpPr>
            <a:spLocks noChangeArrowheads="1"/>
          </p:cNvSpPr>
          <p:nvPr/>
        </p:nvSpPr>
        <p:spPr bwMode="auto">
          <a:xfrm>
            <a:off x="374650" y="3685775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dirty="0" smtClean="0">
                <a:solidFill>
                  <a:srgbClr val="000000"/>
                </a:solidFill>
              </a:rPr>
              <a:t>≥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30%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6" name="Rectangle 193"/>
          <p:cNvSpPr>
            <a:spLocks noChangeArrowheads="1"/>
          </p:cNvSpPr>
          <p:nvPr/>
        </p:nvSpPr>
        <p:spPr bwMode="auto">
          <a:xfrm>
            <a:off x="2133129" y="3690537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1260 (3.28)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7" name="Rectangle 194"/>
          <p:cNvSpPr>
            <a:spLocks noChangeArrowheads="1"/>
          </p:cNvSpPr>
          <p:nvPr/>
        </p:nvSpPr>
        <p:spPr bwMode="auto">
          <a:xfrm>
            <a:off x="3626966" y="3690537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1655 (4.40)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8" name="Rectangle 195"/>
          <p:cNvSpPr>
            <a:spLocks noChangeArrowheads="1"/>
          </p:cNvSpPr>
          <p:nvPr/>
        </p:nvSpPr>
        <p:spPr bwMode="auto">
          <a:xfrm>
            <a:off x="7103392" y="3690537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(0.69 - 0.83)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9" name="Rectangle 196"/>
          <p:cNvSpPr>
            <a:spLocks noChangeArrowheads="1"/>
          </p:cNvSpPr>
          <p:nvPr/>
        </p:nvSpPr>
        <p:spPr bwMode="auto">
          <a:xfrm>
            <a:off x="5699820" y="3747687"/>
            <a:ext cx="163513" cy="1635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Line 197"/>
          <p:cNvSpPr>
            <a:spLocks noChangeShapeType="1"/>
          </p:cNvSpPr>
          <p:nvPr/>
        </p:nvSpPr>
        <p:spPr bwMode="auto">
          <a:xfrm>
            <a:off x="5588695" y="3828650"/>
            <a:ext cx="4048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Rectangle 261"/>
          <p:cNvSpPr>
            <a:spLocks noChangeArrowheads="1"/>
          </p:cNvSpPr>
          <p:nvPr/>
        </p:nvSpPr>
        <p:spPr bwMode="auto">
          <a:xfrm>
            <a:off x="263525" y="4176312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2" name="Rectangle 262"/>
          <p:cNvSpPr>
            <a:spLocks noChangeArrowheads="1"/>
          </p:cNvSpPr>
          <p:nvPr/>
        </p:nvSpPr>
        <p:spPr bwMode="auto">
          <a:xfrm>
            <a:off x="2133129" y="4155674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5469 (1.55)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3" name="Rectangle 263"/>
          <p:cNvSpPr>
            <a:spLocks noChangeArrowheads="1"/>
          </p:cNvSpPr>
          <p:nvPr/>
        </p:nvSpPr>
        <p:spPr bwMode="auto">
          <a:xfrm>
            <a:off x="3626966" y="4155674"/>
            <a:ext cx="11798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6910 (1.98)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4" name="Rectangle 264"/>
          <p:cNvSpPr>
            <a:spLocks noChangeArrowheads="1"/>
          </p:cNvSpPr>
          <p:nvPr/>
        </p:nvSpPr>
        <p:spPr bwMode="auto">
          <a:xfrm>
            <a:off x="7092280" y="4038199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(0.73 - 0.79)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5" name="Rectangle 265"/>
          <p:cNvSpPr>
            <a:spLocks noChangeArrowheads="1"/>
          </p:cNvSpPr>
          <p:nvPr/>
        </p:nvSpPr>
        <p:spPr bwMode="auto">
          <a:xfrm>
            <a:off x="7887617" y="4312837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2" name="Line 266"/>
          <p:cNvSpPr>
            <a:spLocks noChangeShapeType="1"/>
          </p:cNvSpPr>
          <p:nvPr/>
        </p:nvSpPr>
        <p:spPr bwMode="auto">
          <a:xfrm flipV="1">
            <a:off x="5690295" y="4220762"/>
            <a:ext cx="84138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Line 267"/>
          <p:cNvSpPr>
            <a:spLocks noChangeShapeType="1"/>
          </p:cNvSpPr>
          <p:nvPr/>
        </p:nvSpPr>
        <p:spPr bwMode="auto">
          <a:xfrm flipH="1" flipV="1">
            <a:off x="5774432" y="4220762"/>
            <a:ext cx="88900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Line 268"/>
          <p:cNvSpPr>
            <a:spLocks noChangeShapeType="1"/>
          </p:cNvSpPr>
          <p:nvPr/>
        </p:nvSpPr>
        <p:spPr bwMode="auto">
          <a:xfrm>
            <a:off x="5690295" y="4300137"/>
            <a:ext cx="84138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Line 269"/>
          <p:cNvSpPr>
            <a:spLocks noChangeShapeType="1"/>
          </p:cNvSpPr>
          <p:nvPr/>
        </p:nvSpPr>
        <p:spPr bwMode="auto">
          <a:xfrm flipH="1">
            <a:off x="5774432" y="4300137"/>
            <a:ext cx="88900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Line 270"/>
          <p:cNvSpPr>
            <a:spLocks noChangeShapeType="1"/>
          </p:cNvSpPr>
          <p:nvPr/>
        </p:nvSpPr>
        <p:spPr bwMode="auto">
          <a:xfrm>
            <a:off x="5774432" y="2263374"/>
            <a:ext cx="0" cy="2349500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25"/>
          <p:cNvSpPr>
            <a:spLocks noChangeArrowheads="1"/>
          </p:cNvSpPr>
          <p:nvPr/>
        </p:nvSpPr>
        <p:spPr bwMode="auto">
          <a:xfrm>
            <a:off x="6939637" y="1486128"/>
            <a:ext cx="19150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7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Box 256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Rectangle 33"/>
          <p:cNvSpPr>
            <a:spLocks noChangeArrowheads="1"/>
          </p:cNvSpPr>
          <p:nvPr/>
        </p:nvSpPr>
        <p:spPr bwMode="auto">
          <a:xfrm>
            <a:off x="798072" y="5805311"/>
            <a:ext cx="456567" cy="17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261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VASCULAR MORTALITY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 reduction</a:t>
            </a:r>
          </a:p>
          <a:p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different levels of risk</a:t>
            </a:r>
          </a:p>
        </p:txBody>
      </p:sp>
      <p:sp>
        <p:nvSpPr>
          <p:cNvPr id="81" name="Rectangle 456"/>
          <p:cNvSpPr>
            <a:spLocks noChangeArrowheads="1"/>
          </p:cNvSpPr>
          <p:nvPr/>
        </p:nvSpPr>
        <p:spPr bwMode="auto">
          <a:xfrm>
            <a:off x="2057729" y="1019176"/>
            <a:ext cx="294631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7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82" name="Rectangle 457"/>
          <p:cNvSpPr>
            <a:spLocks noChangeArrowheads="1"/>
          </p:cNvSpPr>
          <p:nvPr/>
        </p:nvSpPr>
        <p:spPr bwMode="auto">
          <a:xfrm>
            <a:off x="4123681" y="1019176"/>
            <a:ext cx="6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3" name="Rectangle 458"/>
          <p:cNvSpPr>
            <a:spLocks noChangeArrowheads="1"/>
          </p:cNvSpPr>
          <p:nvPr/>
        </p:nvSpPr>
        <p:spPr bwMode="auto">
          <a:xfrm>
            <a:off x="6676083" y="1022579"/>
            <a:ext cx="20319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4" name="Line 463"/>
          <p:cNvSpPr>
            <a:spLocks noChangeShapeType="1"/>
          </p:cNvSpPr>
          <p:nvPr/>
        </p:nvSpPr>
        <p:spPr bwMode="auto">
          <a:xfrm>
            <a:off x="192088" y="1789113"/>
            <a:ext cx="8820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464"/>
          <p:cNvSpPr>
            <a:spLocks noChangeArrowheads="1"/>
          </p:cNvSpPr>
          <p:nvPr/>
        </p:nvSpPr>
        <p:spPr bwMode="auto">
          <a:xfrm>
            <a:off x="1985721" y="1352551"/>
            <a:ext cx="12006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b="1" dirty="0" smtClean="0">
                <a:solidFill>
                  <a:srgbClr val="000000"/>
                </a:solidFill>
              </a:rPr>
              <a:t>Statin/more</a:t>
            </a:r>
            <a:endParaRPr lang="en-US" altLang="en-US" sz="1700" dirty="0"/>
          </a:p>
        </p:txBody>
      </p:sp>
      <p:sp>
        <p:nvSpPr>
          <p:cNvPr id="86" name="Rectangle 465"/>
          <p:cNvSpPr>
            <a:spLocks noChangeArrowheads="1"/>
          </p:cNvSpPr>
          <p:nvPr/>
        </p:nvSpPr>
        <p:spPr bwMode="auto">
          <a:xfrm>
            <a:off x="3532343" y="1352551"/>
            <a:ext cx="12615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b="1" dirty="0" smtClean="0">
                <a:solidFill>
                  <a:srgbClr val="000000"/>
                </a:solidFill>
              </a:rPr>
              <a:t>Control/less</a:t>
            </a:r>
            <a:endParaRPr lang="en-US" altLang="en-US" sz="1700" dirty="0"/>
          </a:p>
        </p:txBody>
      </p:sp>
      <p:sp>
        <p:nvSpPr>
          <p:cNvPr id="87" name="Rectangle 466"/>
          <p:cNvSpPr>
            <a:spLocks noChangeArrowheads="1"/>
          </p:cNvSpPr>
          <p:nvPr/>
        </p:nvSpPr>
        <p:spPr bwMode="auto">
          <a:xfrm>
            <a:off x="3955406" y="1352551"/>
            <a:ext cx="6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8" name="Rectangle 467"/>
          <p:cNvSpPr>
            <a:spLocks noChangeArrowheads="1"/>
          </p:cNvSpPr>
          <p:nvPr/>
        </p:nvSpPr>
        <p:spPr bwMode="auto">
          <a:xfrm>
            <a:off x="192088" y="1058863"/>
            <a:ext cx="16286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9" name="Line 484"/>
          <p:cNvSpPr>
            <a:spLocks noChangeShapeType="1"/>
          </p:cNvSpPr>
          <p:nvPr/>
        </p:nvSpPr>
        <p:spPr bwMode="auto">
          <a:xfrm flipV="1">
            <a:off x="6143971" y="1789113"/>
            <a:ext cx="0" cy="2664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Line 485"/>
          <p:cNvSpPr>
            <a:spLocks noChangeShapeType="1"/>
          </p:cNvSpPr>
          <p:nvPr/>
        </p:nvSpPr>
        <p:spPr bwMode="auto">
          <a:xfrm>
            <a:off x="4650134" y="4365104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tangle 486"/>
          <p:cNvSpPr>
            <a:spLocks noChangeArrowheads="1"/>
          </p:cNvSpPr>
          <p:nvPr/>
        </p:nvSpPr>
        <p:spPr bwMode="auto">
          <a:xfrm>
            <a:off x="4499322" y="4712766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2" name="Rectangle 487"/>
          <p:cNvSpPr>
            <a:spLocks noChangeArrowheads="1"/>
          </p:cNvSpPr>
          <p:nvPr/>
        </p:nvSpPr>
        <p:spPr bwMode="auto">
          <a:xfrm>
            <a:off x="5185122" y="4712766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3" name="Rectangle 488"/>
          <p:cNvSpPr>
            <a:spLocks noChangeArrowheads="1"/>
          </p:cNvSpPr>
          <p:nvPr/>
        </p:nvSpPr>
        <p:spPr bwMode="auto">
          <a:xfrm>
            <a:off x="6083646" y="4715941"/>
            <a:ext cx="1218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4" name="Rectangle 489"/>
          <p:cNvSpPr>
            <a:spLocks noChangeArrowheads="1"/>
          </p:cNvSpPr>
          <p:nvPr/>
        </p:nvSpPr>
        <p:spPr bwMode="auto">
          <a:xfrm>
            <a:off x="6680546" y="4712766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5" name="Rectangle 490"/>
          <p:cNvSpPr>
            <a:spLocks noChangeArrowheads="1"/>
          </p:cNvSpPr>
          <p:nvPr/>
        </p:nvSpPr>
        <p:spPr bwMode="auto">
          <a:xfrm>
            <a:off x="7486996" y="4712766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6" name="Line 491"/>
          <p:cNvSpPr>
            <a:spLocks noChangeShapeType="1"/>
          </p:cNvSpPr>
          <p:nvPr/>
        </p:nvSpPr>
        <p:spPr bwMode="auto">
          <a:xfrm>
            <a:off x="4650134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Line 492"/>
          <p:cNvSpPr>
            <a:spLocks noChangeShapeType="1"/>
          </p:cNvSpPr>
          <p:nvPr/>
        </p:nvSpPr>
        <p:spPr bwMode="auto">
          <a:xfrm>
            <a:off x="5397847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Line 493"/>
          <p:cNvSpPr>
            <a:spLocks noChangeShapeType="1"/>
          </p:cNvSpPr>
          <p:nvPr/>
        </p:nvSpPr>
        <p:spPr bwMode="auto">
          <a:xfrm>
            <a:off x="6143971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Line 494"/>
          <p:cNvSpPr>
            <a:spLocks noChangeShapeType="1"/>
          </p:cNvSpPr>
          <p:nvPr/>
        </p:nvSpPr>
        <p:spPr bwMode="auto">
          <a:xfrm>
            <a:off x="6890096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Line 495"/>
          <p:cNvSpPr>
            <a:spLocks noChangeShapeType="1"/>
          </p:cNvSpPr>
          <p:nvPr/>
        </p:nvSpPr>
        <p:spPr bwMode="auto">
          <a:xfrm>
            <a:off x="7637809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502"/>
          <p:cNvSpPr>
            <a:spLocks noChangeArrowheads="1"/>
          </p:cNvSpPr>
          <p:nvPr/>
        </p:nvSpPr>
        <p:spPr bwMode="auto">
          <a:xfrm>
            <a:off x="6617046" y="5049316"/>
            <a:ext cx="115256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2" name="Rectangle 504"/>
          <p:cNvSpPr>
            <a:spLocks noChangeArrowheads="1"/>
          </p:cNvSpPr>
          <p:nvPr/>
        </p:nvSpPr>
        <p:spPr bwMode="auto">
          <a:xfrm>
            <a:off x="4543772" y="5049316"/>
            <a:ext cx="111729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3" name="Rectangle 686"/>
          <p:cNvSpPr>
            <a:spLocks noChangeArrowheads="1"/>
          </p:cNvSpPr>
          <p:nvPr/>
        </p:nvSpPr>
        <p:spPr bwMode="auto">
          <a:xfrm>
            <a:off x="303213" y="2121911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&lt; 5%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" name="Rectangle 689"/>
          <p:cNvSpPr>
            <a:spLocks noChangeArrowheads="1"/>
          </p:cNvSpPr>
          <p:nvPr/>
        </p:nvSpPr>
        <p:spPr bwMode="auto">
          <a:xfrm>
            <a:off x="2182831" y="2129848"/>
            <a:ext cx="9970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79 (0.18)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5" name="Rectangle 690"/>
          <p:cNvSpPr>
            <a:spLocks noChangeArrowheads="1"/>
          </p:cNvSpPr>
          <p:nvPr/>
        </p:nvSpPr>
        <p:spPr bwMode="auto">
          <a:xfrm>
            <a:off x="3789778" y="2129848"/>
            <a:ext cx="9970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92 (0.20)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6" name="Rectangle 691"/>
          <p:cNvSpPr>
            <a:spLocks noChangeArrowheads="1"/>
          </p:cNvSpPr>
          <p:nvPr/>
        </p:nvSpPr>
        <p:spPr bwMode="auto">
          <a:xfrm>
            <a:off x="7332036" y="212984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0.87 (0.58 - 1.31)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7" name="Rectangle 692"/>
          <p:cNvSpPr>
            <a:spLocks noChangeArrowheads="1"/>
          </p:cNvSpPr>
          <p:nvPr/>
        </p:nvSpPr>
        <p:spPr bwMode="auto">
          <a:xfrm>
            <a:off x="5737572" y="2250498"/>
            <a:ext cx="34925" cy="333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Line 693"/>
          <p:cNvSpPr>
            <a:spLocks noChangeShapeType="1"/>
          </p:cNvSpPr>
          <p:nvPr/>
        </p:nvSpPr>
        <p:spPr bwMode="auto">
          <a:xfrm>
            <a:off x="4878735" y="2267961"/>
            <a:ext cx="22002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694"/>
          <p:cNvSpPr>
            <a:spLocks noChangeArrowheads="1"/>
          </p:cNvSpPr>
          <p:nvPr/>
        </p:nvSpPr>
        <p:spPr bwMode="auto">
          <a:xfrm>
            <a:off x="303213" y="2421948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5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%,&lt;10%</a:t>
            </a:r>
          </a:p>
        </p:txBody>
      </p:sp>
      <p:sp>
        <p:nvSpPr>
          <p:cNvPr id="110" name="Rectangle 697"/>
          <p:cNvSpPr>
            <a:spLocks noChangeArrowheads="1"/>
          </p:cNvSpPr>
          <p:nvPr/>
        </p:nvSpPr>
        <p:spPr bwMode="auto">
          <a:xfrm>
            <a:off x="2120918" y="2440998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310 (0.55)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Rectangle 698"/>
          <p:cNvSpPr>
            <a:spLocks noChangeArrowheads="1"/>
          </p:cNvSpPr>
          <p:nvPr/>
        </p:nvSpPr>
        <p:spPr bwMode="auto">
          <a:xfrm>
            <a:off x="3729453" y="2440998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330 (0.59)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2" name="Rectangle 699"/>
          <p:cNvSpPr>
            <a:spLocks noChangeArrowheads="1"/>
          </p:cNvSpPr>
          <p:nvPr/>
        </p:nvSpPr>
        <p:spPr bwMode="auto">
          <a:xfrm>
            <a:off x="7332036" y="244099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0.92 (0.74 - 1.13)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3" name="Rectangle 700"/>
          <p:cNvSpPr>
            <a:spLocks noChangeArrowheads="1"/>
          </p:cNvSpPr>
          <p:nvPr/>
        </p:nvSpPr>
        <p:spPr bwMode="auto">
          <a:xfrm>
            <a:off x="5864572" y="2545773"/>
            <a:ext cx="69850" cy="6985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Line 701"/>
          <p:cNvSpPr>
            <a:spLocks noChangeShapeType="1"/>
          </p:cNvSpPr>
          <p:nvPr/>
        </p:nvSpPr>
        <p:spPr bwMode="auto">
          <a:xfrm>
            <a:off x="5380385" y="2579111"/>
            <a:ext cx="11620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tangle 702"/>
          <p:cNvSpPr>
            <a:spLocks noChangeArrowheads="1"/>
          </p:cNvSpPr>
          <p:nvPr/>
        </p:nvSpPr>
        <p:spPr bwMode="auto">
          <a:xfrm>
            <a:off x="303213" y="2734686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10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%,&lt;20%</a:t>
            </a:r>
          </a:p>
        </p:txBody>
      </p:sp>
      <p:sp>
        <p:nvSpPr>
          <p:cNvPr id="116" name="Rectangle 705"/>
          <p:cNvSpPr>
            <a:spLocks noChangeArrowheads="1"/>
          </p:cNvSpPr>
          <p:nvPr/>
        </p:nvSpPr>
        <p:spPr bwMode="auto">
          <a:xfrm>
            <a:off x="2062181" y="275532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1473 (1.14)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7" name="Rectangle 706"/>
          <p:cNvSpPr>
            <a:spLocks noChangeArrowheads="1"/>
          </p:cNvSpPr>
          <p:nvPr/>
        </p:nvSpPr>
        <p:spPr bwMode="auto">
          <a:xfrm>
            <a:off x="3669128" y="275532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1591 (1.23)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8" name="Rectangle 707"/>
          <p:cNvSpPr>
            <a:spLocks noChangeArrowheads="1"/>
          </p:cNvSpPr>
          <p:nvPr/>
        </p:nvSpPr>
        <p:spPr bwMode="auto">
          <a:xfrm>
            <a:off x="7332036" y="2755323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(0.79 - 0.97)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9" name="Rectangle 708"/>
          <p:cNvSpPr>
            <a:spLocks noChangeArrowheads="1"/>
          </p:cNvSpPr>
          <p:nvPr/>
        </p:nvSpPr>
        <p:spPr bwMode="auto">
          <a:xfrm>
            <a:off x="5712172" y="2821998"/>
            <a:ext cx="142875" cy="1428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Line 709"/>
          <p:cNvSpPr>
            <a:spLocks noChangeShapeType="1"/>
          </p:cNvSpPr>
          <p:nvPr/>
        </p:nvSpPr>
        <p:spPr bwMode="auto">
          <a:xfrm>
            <a:off x="5528022" y="2893436"/>
            <a:ext cx="5381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ectangle 710"/>
          <p:cNvSpPr>
            <a:spLocks noChangeArrowheads="1"/>
          </p:cNvSpPr>
          <p:nvPr/>
        </p:nvSpPr>
        <p:spPr bwMode="auto">
          <a:xfrm>
            <a:off x="303213" y="3049011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20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%,&lt;30%</a:t>
            </a:r>
          </a:p>
        </p:txBody>
      </p:sp>
      <p:sp>
        <p:nvSpPr>
          <p:cNvPr id="122" name="Rectangle 713"/>
          <p:cNvSpPr>
            <a:spLocks noChangeArrowheads="1"/>
          </p:cNvSpPr>
          <p:nvPr/>
        </p:nvSpPr>
        <p:spPr bwMode="auto">
          <a:xfrm>
            <a:off x="2062181" y="306806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1596 (1.67)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3" name="Rectangle 714"/>
          <p:cNvSpPr>
            <a:spLocks noChangeArrowheads="1"/>
          </p:cNvSpPr>
          <p:nvPr/>
        </p:nvSpPr>
        <p:spPr bwMode="auto">
          <a:xfrm>
            <a:off x="3669128" y="3068061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1833 (1.92)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4" name="Rectangle 715"/>
          <p:cNvSpPr>
            <a:spLocks noChangeArrowheads="1"/>
          </p:cNvSpPr>
          <p:nvPr/>
        </p:nvSpPr>
        <p:spPr bwMode="auto">
          <a:xfrm>
            <a:off x="7332036" y="3068061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(0.81 - 0.96)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5" name="Rectangle 716"/>
          <p:cNvSpPr>
            <a:spLocks noChangeArrowheads="1"/>
          </p:cNvSpPr>
          <p:nvPr/>
        </p:nvSpPr>
        <p:spPr bwMode="auto">
          <a:xfrm>
            <a:off x="5699472" y="3123623"/>
            <a:ext cx="166688" cy="1651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Line 717"/>
          <p:cNvSpPr>
            <a:spLocks noChangeShapeType="1"/>
          </p:cNvSpPr>
          <p:nvPr/>
        </p:nvSpPr>
        <p:spPr bwMode="auto">
          <a:xfrm>
            <a:off x="5564535" y="3206173"/>
            <a:ext cx="4587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 718"/>
          <p:cNvSpPr>
            <a:spLocks noChangeArrowheads="1"/>
          </p:cNvSpPr>
          <p:nvPr/>
        </p:nvSpPr>
        <p:spPr bwMode="auto">
          <a:xfrm>
            <a:off x="303213" y="3374448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30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28" name="Rectangle 721"/>
          <p:cNvSpPr>
            <a:spLocks noChangeArrowheads="1"/>
          </p:cNvSpPr>
          <p:nvPr/>
        </p:nvSpPr>
        <p:spPr bwMode="auto">
          <a:xfrm>
            <a:off x="2062181" y="338079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1340 (3.23)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9" name="Rectangle 722"/>
          <p:cNvSpPr>
            <a:spLocks noChangeArrowheads="1"/>
          </p:cNvSpPr>
          <p:nvPr/>
        </p:nvSpPr>
        <p:spPr bwMode="auto">
          <a:xfrm>
            <a:off x="3669128" y="338079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1533 (3.69)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0" name="Rectangle 723"/>
          <p:cNvSpPr>
            <a:spLocks noChangeArrowheads="1"/>
          </p:cNvSpPr>
          <p:nvPr/>
        </p:nvSpPr>
        <p:spPr bwMode="auto">
          <a:xfrm>
            <a:off x="7332036" y="338079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0.87 (0.80 - 0.95)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1" name="Rectangle 724"/>
          <p:cNvSpPr>
            <a:spLocks noChangeArrowheads="1"/>
          </p:cNvSpPr>
          <p:nvPr/>
        </p:nvSpPr>
        <p:spPr bwMode="auto">
          <a:xfrm>
            <a:off x="5672485" y="3436361"/>
            <a:ext cx="166688" cy="1651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Line 725"/>
          <p:cNvSpPr>
            <a:spLocks noChangeShapeType="1"/>
          </p:cNvSpPr>
          <p:nvPr/>
        </p:nvSpPr>
        <p:spPr bwMode="auto">
          <a:xfrm>
            <a:off x="5539135" y="3518911"/>
            <a:ext cx="4556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tangle 846"/>
          <p:cNvSpPr>
            <a:spLocks noChangeArrowheads="1"/>
          </p:cNvSpPr>
          <p:nvPr/>
        </p:nvSpPr>
        <p:spPr bwMode="auto">
          <a:xfrm>
            <a:off x="192088" y="3864986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4" name="Rectangle 847"/>
          <p:cNvSpPr>
            <a:spLocks noChangeArrowheads="1"/>
          </p:cNvSpPr>
          <p:nvPr/>
        </p:nvSpPr>
        <p:spPr bwMode="auto">
          <a:xfrm>
            <a:off x="2062181" y="384593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4798 (1.30)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5" name="Rectangle 848"/>
          <p:cNvSpPr>
            <a:spLocks noChangeArrowheads="1"/>
          </p:cNvSpPr>
          <p:nvPr/>
        </p:nvSpPr>
        <p:spPr bwMode="auto">
          <a:xfrm>
            <a:off x="3669128" y="384593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5379 (1.47)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6" name="Rectangle 850"/>
          <p:cNvSpPr>
            <a:spLocks noChangeArrowheads="1"/>
          </p:cNvSpPr>
          <p:nvPr/>
        </p:nvSpPr>
        <p:spPr bwMode="auto">
          <a:xfrm>
            <a:off x="7320923" y="3728461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(0.84 - 0.91)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7" name="Rectangle 851"/>
          <p:cNvSpPr>
            <a:spLocks noChangeArrowheads="1"/>
          </p:cNvSpPr>
          <p:nvPr/>
        </p:nvSpPr>
        <p:spPr bwMode="auto">
          <a:xfrm>
            <a:off x="8117848" y="4003098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8" name="Line 852"/>
          <p:cNvSpPr>
            <a:spLocks noChangeShapeType="1"/>
          </p:cNvSpPr>
          <p:nvPr/>
        </p:nvSpPr>
        <p:spPr bwMode="auto">
          <a:xfrm flipV="1">
            <a:off x="5678834" y="3911023"/>
            <a:ext cx="101600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Line 853"/>
          <p:cNvSpPr>
            <a:spLocks noChangeShapeType="1"/>
          </p:cNvSpPr>
          <p:nvPr/>
        </p:nvSpPr>
        <p:spPr bwMode="auto">
          <a:xfrm flipH="1" flipV="1">
            <a:off x="5780434" y="3911023"/>
            <a:ext cx="103187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Line 854"/>
          <p:cNvSpPr>
            <a:spLocks noChangeShapeType="1"/>
          </p:cNvSpPr>
          <p:nvPr/>
        </p:nvSpPr>
        <p:spPr bwMode="auto">
          <a:xfrm>
            <a:off x="5678834" y="3990398"/>
            <a:ext cx="101600" cy="762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Line 855"/>
          <p:cNvSpPr>
            <a:spLocks noChangeShapeType="1"/>
          </p:cNvSpPr>
          <p:nvPr/>
        </p:nvSpPr>
        <p:spPr bwMode="auto">
          <a:xfrm flipH="1">
            <a:off x="5780434" y="3990398"/>
            <a:ext cx="103187" cy="762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Line 856"/>
          <p:cNvSpPr>
            <a:spLocks noChangeShapeType="1"/>
          </p:cNvSpPr>
          <p:nvPr/>
        </p:nvSpPr>
        <p:spPr bwMode="auto">
          <a:xfrm>
            <a:off x="5780434" y="1953636"/>
            <a:ext cx="0" cy="2349500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62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Box 255"/>
          <p:cNvSpPr txBox="1"/>
          <p:nvPr/>
        </p:nvSpPr>
        <p:spPr>
          <a:xfrm>
            <a:off x="251520" y="6464369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Rectangle 31"/>
          <p:cNvSpPr>
            <a:spLocks noChangeArrowheads="1"/>
          </p:cNvSpPr>
          <p:nvPr/>
        </p:nvSpPr>
        <p:spPr bwMode="auto">
          <a:xfrm>
            <a:off x="565871" y="5836022"/>
            <a:ext cx="101217" cy="1377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Line 32"/>
          <p:cNvSpPr>
            <a:spLocks noChangeShapeType="1"/>
          </p:cNvSpPr>
          <p:nvPr/>
        </p:nvSpPr>
        <p:spPr bwMode="auto">
          <a:xfrm>
            <a:off x="478548" y="5904906"/>
            <a:ext cx="275862" cy="229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Rectangle 33"/>
          <p:cNvSpPr>
            <a:spLocks noChangeArrowheads="1"/>
          </p:cNvSpPr>
          <p:nvPr/>
        </p:nvSpPr>
        <p:spPr bwMode="auto">
          <a:xfrm>
            <a:off x="798072" y="5805311"/>
            <a:ext cx="456567" cy="17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260" name="Freeform 34"/>
          <p:cNvSpPr>
            <a:spLocks/>
          </p:cNvSpPr>
          <p:nvPr/>
        </p:nvSpPr>
        <p:spPr bwMode="auto">
          <a:xfrm>
            <a:off x="1373338" y="5801577"/>
            <a:ext cx="275862" cy="20895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6"/>
              </a:cxn>
              <a:cxn ang="0">
                <a:pos x="10" y="12"/>
              </a:cxn>
              <a:cxn ang="0">
                <a:pos x="19" y="6"/>
              </a:cxn>
              <a:cxn ang="0">
                <a:pos x="10" y="0"/>
              </a:cxn>
            </a:cxnLst>
            <a:rect l="0" t="0" r="r" b="b"/>
            <a:pathLst>
              <a:path w="19" h="12">
                <a:moveTo>
                  <a:pt x="10" y="0"/>
                </a:moveTo>
                <a:lnTo>
                  <a:pt x="0" y="6"/>
                </a:lnTo>
                <a:lnTo>
                  <a:pt x="10" y="12"/>
                </a:lnTo>
                <a:lnTo>
                  <a:pt x="19" y="6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Line 35"/>
          <p:cNvSpPr>
            <a:spLocks noChangeShapeType="1"/>
          </p:cNvSpPr>
          <p:nvPr/>
        </p:nvSpPr>
        <p:spPr bwMode="auto">
          <a:xfrm flipV="1">
            <a:off x="1518214" y="5801577"/>
            <a:ext cx="1986" cy="20895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Rectangle 36"/>
          <p:cNvSpPr>
            <a:spLocks noChangeArrowheads="1"/>
          </p:cNvSpPr>
          <p:nvPr/>
        </p:nvSpPr>
        <p:spPr bwMode="auto">
          <a:xfrm>
            <a:off x="1692860" y="5813444"/>
            <a:ext cx="5033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79" name="Line 463"/>
          <p:cNvSpPr>
            <a:spLocks noChangeShapeType="1"/>
          </p:cNvSpPr>
          <p:nvPr/>
        </p:nvSpPr>
        <p:spPr bwMode="auto">
          <a:xfrm>
            <a:off x="192088" y="1789113"/>
            <a:ext cx="8820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483"/>
          <p:cNvSpPr>
            <a:spLocks noChangeArrowheads="1"/>
          </p:cNvSpPr>
          <p:nvPr/>
        </p:nvSpPr>
        <p:spPr bwMode="auto">
          <a:xfrm>
            <a:off x="477838" y="1808064"/>
            <a:ext cx="6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1" name="Line 484"/>
          <p:cNvSpPr>
            <a:spLocks noChangeShapeType="1"/>
          </p:cNvSpPr>
          <p:nvPr/>
        </p:nvSpPr>
        <p:spPr bwMode="auto">
          <a:xfrm flipV="1">
            <a:off x="6143971" y="1789113"/>
            <a:ext cx="0" cy="266400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Line 485"/>
          <p:cNvSpPr>
            <a:spLocks noChangeShapeType="1"/>
          </p:cNvSpPr>
          <p:nvPr/>
        </p:nvSpPr>
        <p:spPr bwMode="auto">
          <a:xfrm>
            <a:off x="4650134" y="4365104"/>
            <a:ext cx="29876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486"/>
          <p:cNvSpPr>
            <a:spLocks noChangeArrowheads="1"/>
          </p:cNvSpPr>
          <p:nvPr/>
        </p:nvSpPr>
        <p:spPr bwMode="auto">
          <a:xfrm>
            <a:off x="4499322" y="4712766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4" name="Rectangle 487"/>
          <p:cNvSpPr>
            <a:spLocks noChangeArrowheads="1"/>
          </p:cNvSpPr>
          <p:nvPr/>
        </p:nvSpPr>
        <p:spPr bwMode="auto">
          <a:xfrm>
            <a:off x="5185122" y="4712766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5" name="Rectangle 488"/>
          <p:cNvSpPr>
            <a:spLocks noChangeArrowheads="1"/>
          </p:cNvSpPr>
          <p:nvPr/>
        </p:nvSpPr>
        <p:spPr bwMode="auto">
          <a:xfrm>
            <a:off x="6083646" y="4715941"/>
            <a:ext cx="1218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6" name="Rectangle 489"/>
          <p:cNvSpPr>
            <a:spLocks noChangeArrowheads="1"/>
          </p:cNvSpPr>
          <p:nvPr/>
        </p:nvSpPr>
        <p:spPr bwMode="auto">
          <a:xfrm>
            <a:off x="6680546" y="4712766"/>
            <a:ext cx="42639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7" name="Rectangle 490"/>
          <p:cNvSpPr>
            <a:spLocks noChangeArrowheads="1"/>
          </p:cNvSpPr>
          <p:nvPr/>
        </p:nvSpPr>
        <p:spPr bwMode="auto">
          <a:xfrm>
            <a:off x="7486996" y="4712766"/>
            <a:ext cx="3045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8" name="Line 491"/>
          <p:cNvSpPr>
            <a:spLocks noChangeShapeType="1"/>
          </p:cNvSpPr>
          <p:nvPr/>
        </p:nvSpPr>
        <p:spPr bwMode="auto">
          <a:xfrm>
            <a:off x="4650134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Line 492"/>
          <p:cNvSpPr>
            <a:spLocks noChangeShapeType="1"/>
          </p:cNvSpPr>
          <p:nvPr/>
        </p:nvSpPr>
        <p:spPr bwMode="auto">
          <a:xfrm>
            <a:off x="5397847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Line 493"/>
          <p:cNvSpPr>
            <a:spLocks noChangeShapeType="1"/>
          </p:cNvSpPr>
          <p:nvPr/>
        </p:nvSpPr>
        <p:spPr bwMode="auto">
          <a:xfrm>
            <a:off x="6143971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Line 494"/>
          <p:cNvSpPr>
            <a:spLocks noChangeShapeType="1"/>
          </p:cNvSpPr>
          <p:nvPr/>
        </p:nvSpPr>
        <p:spPr bwMode="auto">
          <a:xfrm>
            <a:off x="6890096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Line 495"/>
          <p:cNvSpPr>
            <a:spLocks noChangeShapeType="1"/>
          </p:cNvSpPr>
          <p:nvPr/>
        </p:nvSpPr>
        <p:spPr bwMode="auto">
          <a:xfrm>
            <a:off x="7637809" y="4365104"/>
            <a:ext cx="0" cy="233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angle 502"/>
          <p:cNvSpPr>
            <a:spLocks noChangeArrowheads="1"/>
          </p:cNvSpPr>
          <p:nvPr/>
        </p:nvSpPr>
        <p:spPr bwMode="auto">
          <a:xfrm>
            <a:off x="6617046" y="5049316"/>
            <a:ext cx="115256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4" name="Rectangle 504"/>
          <p:cNvSpPr>
            <a:spLocks noChangeArrowheads="1"/>
          </p:cNvSpPr>
          <p:nvPr/>
        </p:nvSpPr>
        <p:spPr bwMode="auto">
          <a:xfrm>
            <a:off x="4543772" y="5049316"/>
            <a:ext cx="111729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7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5" name="Rectangle 686"/>
          <p:cNvSpPr>
            <a:spLocks noChangeArrowheads="1"/>
          </p:cNvSpPr>
          <p:nvPr/>
        </p:nvSpPr>
        <p:spPr bwMode="auto">
          <a:xfrm>
            <a:off x="303213" y="2121911"/>
            <a:ext cx="503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&lt; 5%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6" name="Rectangle 771"/>
          <p:cNvSpPr>
            <a:spLocks noChangeArrowheads="1"/>
          </p:cNvSpPr>
          <p:nvPr/>
        </p:nvSpPr>
        <p:spPr bwMode="auto">
          <a:xfrm>
            <a:off x="2120918" y="2130326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232 (0.52)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7" name="Rectangle 772"/>
          <p:cNvSpPr>
            <a:spLocks noChangeArrowheads="1"/>
          </p:cNvSpPr>
          <p:nvPr/>
        </p:nvSpPr>
        <p:spPr bwMode="auto">
          <a:xfrm>
            <a:off x="3729453" y="2130326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244 (0.54)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8" name="Rectangle 773"/>
          <p:cNvSpPr>
            <a:spLocks noChangeArrowheads="1"/>
          </p:cNvSpPr>
          <p:nvPr/>
        </p:nvSpPr>
        <p:spPr bwMode="auto">
          <a:xfrm>
            <a:off x="7332036" y="213032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0.97 (0.76 - 1.24)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9" name="Rectangle 774"/>
          <p:cNvSpPr>
            <a:spLocks noChangeArrowheads="1"/>
          </p:cNvSpPr>
          <p:nvPr/>
        </p:nvSpPr>
        <p:spPr bwMode="auto">
          <a:xfrm>
            <a:off x="6021735" y="2238276"/>
            <a:ext cx="58738" cy="603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Line 775"/>
          <p:cNvSpPr>
            <a:spLocks noChangeShapeType="1"/>
          </p:cNvSpPr>
          <p:nvPr/>
        </p:nvSpPr>
        <p:spPr bwMode="auto">
          <a:xfrm>
            <a:off x="5424835" y="2268438"/>
            <a:ext cx="14255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776"/>
          <p:cNvSpPr>
            <a:spLocks noChangeArrowheads="1"/>
          </p:cNvSpPr>
          <p:nvPr/>
        </p:nvSpPr>
        <p:spPr bwMode="auto">
          <a:xfrm>
            <a:off x="303213" y="2424013"/>
            <a:ext cx="11221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5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%,&lt;10%</a:t>
            </a:r>
          </a:p>
        </p:txBody>
      </p:sp>
      <p:sp>
        <p:nvSpPr>
          <p:cNvPr id="102" name="Rectangle 779"/>
          <p:cNvSpPr>
            <a:spLocks noChangeArrowheads="1"/>
          </p:cNvSpPr>
          <p:nvPr/>
        </p:nvSpPr>
        <p:spPr bwMode="auto">
          <a:xfrm>
            <a:off x="2120918" y="2443063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639 (1.14)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3" name="Rectangle 780"/>
          <p:cNvSpPr>
            <a:spLocks noChangeArrowheads="1"/>
          </p:cNvSpPr>
          <p:nvPr/>
        </p:nvSpPr>
        <p:spPr bwMode="auto">
          <a:xfrm>
            <a:off x="3729453" y="2443063"/>
            <a:ext cx="10579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710 (1.27)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4" name="Rectangle 781"/>
          <p:cNvSpPr>
            <a:spLocks noChangeArrowheads="1"/>
          </p:cNvSpPr>
          <p:nvPr/>
        </p:nvSpPr>
        <p:spPr bwMode="auto">
          <a:xfrm>
            <a:off x="7332036" y="2443063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0.89 (0.77 - 1.03)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5" name="Rectangle 782"/>
          <p:cNvSpPr>
            <a:spLocks noChangeArrowheads="1"/>
          </p:cNvSpPr>
          <p:nvPr/>
        </p:nvSpPr>
        <p:spPr bwMode="auto">
          <a:xfrm>
            <a:off x="5766147" y="2530376"/>
            <a:ext cx="101600" cy="1016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Line 783"/>
          <p:cNvSpPr>
            <a:spLocks noChangeShapeType="1"/>
          </p:cNvSpPr>
          <p:nvPr/>
        </p:nvSpPr>
        <p:spPr bwMode="auto">
          <a:xfrm>
            <a:off x="5462935" y="2582763"/>
            <a:ext cx="7635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784"/>
          <p:cNvSpPr>
            <a:spLocks noChangeArrowheads="1"/>
          </p:cNvSpPr>
          <p:nvPr/>
        </p:nvSpPr>
        <p:spPr bwMode="auto">
          <a:xfrm>
            <a:off x="303213" y="2736751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10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%,&lt;20%</a:t>
            </a:r>
          </a:p>
        </p:txBody>
      </p:sp>
      <p:sp>
        <p:nvSpPr>
          <p:cNvPr id="108" name="Rectangle 787"/>
          <p:cNvSpPr>
            <a:spLocks noChangeArrowheads="1"/>
          </p:cNvSpPr>
          <p:nvPr/>
        </p:nvSpPr>
        <p:spPr bwMode="auto">
          <a:xfrm>
            <a:off x="2062181" y="275738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2651 (2.04)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9" name="Rectangle 788"/>
          <p:cNvSpPr>
            <a:spLocks noChangeArrowheads="1"/>
          </p:cNvSpPr>
          <p:nvPr/>
        </p:nvSpPr>
        <p:spPr bwMode="auto">
          <a:xfrm>
            <a:off x="3669128" y="2757388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2827 (2.19)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0" name="Rectangle 789"/>
          <p:cNvSpPr>
            <a:spLocks noChangeArrowheads="1"/>
          </p:cNvSpPr>
          <p:nvPr/>
        </p:nvSpPr>
        <p:spPr bwMode="auto">
          <a:xfrm>
            <a:off x="7332036" y="2757388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0.91 (0.84 - 0.98)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Rectangle 790"/>
          <p:cNvSpPr>
            <a:spLocks noChangeArrowheads="1"/>
          </p:cNvSpPr>
          <p:nvPr/>
        </p:nvSpPr>
        <p:spPr bwMode="auto">
          <a:xfrm>
            <a:off x="5767735" y="2800251"/>
            <a:ext cx="188913" cy="1905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Line 791"/>
          <p:cNvSpPr>
            <a:spLocks noChangeShapeType="1"/>
          </p:cNvSpPr>
          <p:nvPr/>
        </p:nvSpPr>
        <p:spPr bwMode="auto">
          <a:xfrm>
            <a:off x="5662960" y="2895501"/>
            <a:ext cx="4159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 792"/>
          <p:cNvSpPr>
            <a:spLocks noChangeArrowheads="1"/>
          </p:cNvSpPr>
          <p:nvPr/>
        </p:nvSpPr>
        <p:spPr bwMode="auto">
          <a:xfrm>
            <a:off x="303213" y="3049488"/>
            <a:ext cx="124393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20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%,&lt;30%</a:t>
            </a:r>
          </a:p>
        </p:txBody>
      </p:sp>
      <p:sp>
        <p:nvSpPr>
          <p:cNvPr id="114" name="Rectangle 795"/>
          <p:cNvSpPr>
            <a:spLocks noChangeArrowheads="1"/>
          </p:cNvSpPr>
          <p:nvPr/>
        </p:nvSpPr>
        <p:spPr bwMode="auto">
          <a:xfrm>
            <a:off x="2062181" y="307012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2683 (2.80)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5" name="Rectangle 796"/>
          <p:cNvSpPr>
            <a:spLocks noChangeArrowheads="1"/>
          </p:cNvSpPr>
          <p:nvPr/>
        </p:nvSpPr>
        <p:spPr bwMode="auto">
          <a:xfrm>
            <a:off x="3669128" y="3070126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2903 (3.04)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6" name="Rectangle 797"/>
          <p:cNvSpPr>
            <a:spLocks noChangeArrowheads="1"/>
          </p:cNvSpPr>
          <p:nvPr/>
        </p:nvSpPr>
        <p:spPr bwMode="auto">
          <a:xfrm>
            <a:off x="7332036" y="3070126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0.92 (0.86 - 0.99)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7" name="Rectangle 798"/>
          <p:cNvSpPr>
            <a:spLocks noChangeArrowheads="1"/>
          </p:cNvSpPr>
          <p:nvPr/>
        </p:nvSpPr>
        <p:spPr bwMode="auto">
          <a:xfrm>
            <a:off x="5799485" y="3103463"/>
            <a:ext cx="209550" cy="20955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Line 799"/>
          <p:cNvSpPr>
            <a:spLocks noChangeShapeType="1"/>
          </p:cNvSpPr>
          <p:nvPr/>
        </p:nvSpPr>
        <p:spPr bwMode="auto">
          <a:xfrm>
            <a:off x="5720110" y="3208238"/>
            <a:ext cx="3825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Rectangle 800"/>
          <p:cNvSpPr>
            <a:spLocks noChangeArrowheads="1"/>
          </p:cNvSpPr>
          <p:nvPr/>
        </p:nvSpPr>
        <p:spPr bwMode="auto">
          <a:xfrm>
            <a:off x="303213" y="3376513"/>
            <a:ext cx="618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30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</a:p>
        </p:txBody>
      </p:sp>
      <p:sp>
        <p:nvSpPr>
          <p:cNvPr id="120" name="Rectangle 803"/>
          <p:cNvSpPr>
            <a:spLocks noChangeArrowheads="1"/>
          </p:cNvSpPr>
          <p:nvPr/>
        </p:nvSpPr>
        <p:spPr bwMode="auto">
          <a:xfrm>
            <a:off x="2062181" y="338286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2165 (5.22)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1" name="Rectangle 804"/>
          <p:cNvSpPr>
            <a:spLocks noChangeArrowheads="1"/>
          </p:cNvSpPr>
          <p:nvPr/>
        </p:nvSpPr>
        <p:spPr bwMode="auto">
          <a:xfrm>
            <a:off x="3669128" y="338286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2403 (5.78)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2" name="Rectangle 805"/>
          <p:cNvSpPr>
            <a:spLocks noChangeArrowheads="1"/>
          </p:cNvSpPr>
          <p:nvPr/>
        </p:nvSpPr>
        <p:spPr bwMode="auto">
          <a:xfrm>
            <a:off x="7332036" y="3382863"/>
            <a:ext cx="16783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0.89 (0.83 - 0.96)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3" name="Rectangle 806"/>
          <p:cNvSpPr>
            <a:spLocks noChangeArrowheads="1"/>
          </p:cNvSpPr>
          <p:nvPr/>
        </p:nvSpPr>
        <p:spPr bwMode="auto">
          <a:xfrm>
            <a:off x="5716935" y="3419376"/>
            <a:ext cx="203200" cy="2047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Line 807"/>
          <p:cNvSpPr>
            <a:spLocks noChangeShapeType="1"/>
          </p:cNvSpPr>
          <p:nvPr/>
        </p:nvSpPr>
        <p:spPr bwMode="auto">
          <a:xfrm>
            <a:off x="5635972" y="3520976"/>
            <a:ext cx="3810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tangle 866"/>
          <p:cNvSpPr>
            <a:spLocks noChangeArrowheads="1"/>
          </p:cNvSpPr>
          <p:nvPr/>
        </p:nvSpPr>
        <p:spPr bwMode="auto">
          <a:xfrm>
            <a:off x="192088" y="3868638"/>
            <a:ext cx="7421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Overall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6" name="Rectangle 867"/>
          <p:cNvSpPr>
            <a:spLocks noChangeArrowheads="1"/>
          </p:cNvSpPr>
          <p:nvPr/>
        </p:nvSpPr>
        <p:spPr bwMode="auto">
          <a:xfrm>
            <a:off x="2062180" y="384641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8370 (2.27)</a:t>
            </a:r>
            <a:endParaRPr kumimoji="0" lang="en-US" altLang="en-US" sz="1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7" name="Rectangle 868"/>
          <p:cNvSpPr>
            <a:spLocks noChangeArrowheads="1"/>
          </p:cNvSpPr>
          <p:nvPr/>
        </p:nvSpPr>
        <p:spPr bwMode="auto">
          <a:xfrm>
            <a:off x="3669128" y="3846413"/>
            <a:ext cx="11188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9087 (2.47)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8" name="Rectangle 869"/>
          <p:cNvSpPr>
            <a:spLocks noChangeArrowheads="1"/>
          </p:cNvSpPr>
          <p:nvPr/>
        </p:nvSpPr>
        <p:spPr bwMode="auto">
          <a:xfrm>
            <a:off x="7320923" y="3730526"/>
            <a:ext cx="17392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0.91 (0.88 - 0.93)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9" name="Rectangle 870"/>
          <p:cNvSpPr>
            <a:spLocks noChangeArrowheads="1"/>
          </p:cNvSpPr>
          <p:nvPr/>
        </p:nvSpPr>
        <p:spPr bwMode="auto">
          <a:xfrm>
            <a:off x="8117848" y="4005163"/>
            <a:ext cx="9906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p&lt;0.0001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0" name="Line 871"/>
          <p:cNvSpPr>
            <a:spLocks noChangeShapeType="1"/>
          </p:cNvSpPr>
          <p:nvPr/>
        </p:nvSpPr>
        <p:spPr bwMode="auto">
          <a:xfrm flipV="1">
            <a:off x="5782022" y="3913088"/>
            <a:ext cx="80962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Line 872"/>
          <p:cNvSpPr>
            <a:spLocks noChangeShapeType="1"/>
          </p:cNvSpPr>
          <p:nvPr/>
        </p:nvSpPr>
        <p:spPr bwMode="auto">
          <a:xfrm flipH="1" flipV="1">
            <a:off x="5862984" y="3913088"/>
            <a:ext cx="82550" cy="7778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Line 873"/>
          <p:cNvSpPr>
            <a:spLocks noChangeShapeType="1"/>
          </p:cNvSpPr>
          <p:nvPr/>
        </p:nvSpPr>
        <p:spPr bwMode="auto">
          <a:xfrm>
            <a:off x="5782022" y="3990876"/>
            <a:ext cx="80962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Line 874"/>
          <p:cNvSpPr>
            <a:spLocks noChangeShapeType="1"/>
          </p:cNvSpPr>
          <p:nvPr/>
        </p:nvSpPr>
        <p:spPr bwMode="auto">
          <a:xfrm flipH="1">
            <a:off x="5862984" y="3990876"/>
            <a:ext cx="82550" cy="793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Line 875"/>
          <p:cNvSpPr>
            <a:spLocks noChangeShapeType="1"/>
          </p:cNvSpPr>
          <p:nvPr/>
        </p:nvSpPr>
        <p:spPr bwMode="auto">
          <a:xfrm>
            <a:off x="5862984" y="1955701"/>
            <a:ext cx="0" cy="2347913"/>
          </a:xfrm>
          <a:prstGeom prst="line">
            <a:avLst/>
          </a:prstGeom>
          <a:noFill/>
          <a:ln w="1588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Rectangle 456"/>
          <p:cNvSpPr>
            <a:spLocks noChangeArrowheads="1"/>
          </p:cNvSpPr>
          <p:nvPr/>
        </p:nvSpPr>
        <p:spPr bwMode="auto">
          <a:xfrm>
            <a:off x="2057729" y="1019176"/>
            <a:ext cx="294631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700" b="1" dirty="0">
                <a:solidFill>
                  <a:schemeClr val="bg2">
                    <a:lumMod val="25000"/>
                  </a:schemeClr>
                </a:solidFill>
              </a:rPr>
              <a:t>No. of events (% per annum)</a:t>
            </a:r>
          </a:p>
        </p:txBody>
      </p:sp>
      <p:sp>
        <p:nvSpPr>
          <p:cNvPr id="136" name="Rectangle 458"/>
          <p:cNvSpPr>
            <a:spLocks noChangeArrowheads="1"/>
          </p:cNvSpPr>
          <p:nvPr/>
        </p:nvSpPr>
        <p:spPr bwMode="auto">
          <a:xfrm>
            <a:off x="6676083" y="1022579"/>
            <a:ext cx="20319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mmol/L </a:t>
            </a:r>
          </a:p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reduction 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7" name="Rectangle 464"/>
          <p:cNvSpPr>
            <a:spLocks noChangeArrowheads="1"/>
          </p:cNvSpPr>
          <p:nvPr/>
        </p:nvSpPr>
        <p:spPr bwMode="auto">
          <a:xfrm>
            <a:off x="1985721" y="1352551"/>
            <a:ext cx="12006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700" b="1" dirty="0" smtClean="0">
                <a:solidFill>
                  <a:srgbClr val="000000"/>
                </a:solidFill>
              </a:rPr>
              <a:t>Statin/more</a:t>
            </a:r>
            <a:endParaRPr lang="en-US" altLang="en-US" sz="1700" dirty="0"/>
          </a:p>
        </p:txBody>
      </p:sp>
      <p:sp>
        <p:nvSpPr>
          <p:cNvPr id="138" name="Rectangle 465"/>
          <p:cNvSpPr>
            <a:spLocks noChangeArrowheads="1"/>
          </p:cNvSpPr>
          <p:nvPr/>
        </p:nvSpPr>
        <p:spPr bwMode="auto">
          <a:xfrm>
            <a:off x="3532343" y="1352551"/>
            <a:ext cx="12615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700" b="1" dirty="0" smtClean="0">
                <a:solidFill>
                  <a:srgbClr val="000000"/>
                </a:solidFill>
              </a:rPr>
              <a:t>Control/less</a:t>
            </a:r>
            <a:endParaRPr lang="en-US" altLang="en-US" sz="1700" dirty="0"/>
          </a:p>
        </p:txBody>
      </p:sp>
      <p:sp>
        <p:nvSpPr>
          <p:cNvPr id="139" name="Rectangle 467"/>
          <p:cNvSpPr>
            <a:spLocks noChangeArrowheads="1"/>
          </p:cNvSpPr>
          <p:nvPr/>
        </p:nvSpPr>
        <p:spPr bwMode="auto">
          <a:xfrm>
            <a:off x="192088" y="1058863"/>
            <a:ext cx="16286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5-year MVE risk</a:t>
            </a:r>
          </a:p>
          <a:p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 baseline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0" name="Title 1"/>
          <p:cNvSpPr txBox="1">
            <a:spLocks/>
          </p:cNvSpPr>
          <p:nvPr/>
        </p:nvSpPr>
        <p:spPr>
          <a:xfrm>
            <a:off x="518864" y="26977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CAUSE MORTALITY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 reduction</a:t>
            </a:r>
          </a:p>
          <a:p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different levels of risk</a:t>
            </a:r>
          </a:p>
        </p:txBody>
      </p:sp>
    </p:spTree>
    <p:extLst>
      <p:ext uri="{BB962C8B-B14F-4D97-AF65-F5344CB8AC3E}">
        <p14:creationId xmlns:p14="http://schemas.microsoft.com/office/powerpoint/2010/main" val="57267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448946678"/>
              </p:ext>
            </p:extLst>
          </p:nvPr>
        </p:nvGraphicFramePr>
        <p:xfrm>
          <a:off x="539552" y="404664"/>
          <a:ext cx="828092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07504" y="260648"/>
            <a:ext cx="8964488" cy="864096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EVENTS avoided per 1,000 treated over 5 years 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536377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75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995999787"/>
              </p:ext>
            </p:extLst>
          </p:nvPr>
        </p:nvGraphicFramePr>
        <p:xfrm>
          <a:off x="539552" y="504056"/>
          <a:ext cx="8280920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07504" y="188640"/>
            <a:ext cx="8964488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DEATHS avoided per 1,000 treated over 5 years 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536377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2012;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380: 581-90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48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Freeform 98"/>
          <p:cNvSpPr>
            <a:spLocks/>
          </p:cNvSpPr>
          <p:nvPr/>
        </p:nvSpPr>
        <p:spPr bwMode="auto">
          <a:xfrm rot="5400000">
            <a:off x="5918503" y="4454872"/>
            <a:ext cx="163512" cy="150813"/>
          </a:xfrm>
          <a:custGeom>
            <a:avLst/>
            <a:gdLst>
              <a:gd name="T0" fmla="*/ 2147483647 w 13"/>
              <a:gd name="T1" fmla="*/ 2147483647 h 13"/>
              <a:gd name="T2" fmla="*/ 2147483647 w 13"/>
              <a:gd name="T3" fmla="*/ 2147483647 h 13"/>
              <a:gd name="T4" fmla="*/ 2147483647 w 13"/>
              <a:gd name="T5" fmla="*/ 0 h 13"/>
              <a:gd name="T6" fmla="*/ 0 w 13"/>
              <a:gd name="T7" fmla="*/ 2147483647 h 13"/>
              <a:gd name="T8" fmla="*/ 2147483647 w 13"/>
              <a:gd name="T9" fmla="*/ 2147483647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"/>
              <a:gd name="T16" fmla="*/ 0 h 13"/>
              <a:gd name="T17" fmla="*/ 13 w 13"/>
              <a:gd name="T18" fmla="*/ 13 h 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" h="13">
                <a:moveTo>
                  <a:pt x="7" y="13"/>
                </a:moveTo>
                <a:lnTo>
                  <a:pt x="13" y="7"/>
                </a:lnTo>
                <a:lnTo>
                  <a:pt x="7" y="0"/>
                </a:lnTo>
                <a:lnTo>
                  <a:pt x="0" y="7"/>
                </a:lnTo>
                <a:lnTo>
                  <a:pt x="7" y="13"/>
                </a:lnTo>
              </a:path>
            </a:pathLst>
          </a:cu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rot="5400000" flipH="1">
            <a:off x="4484559" y="3485341"/>
            <a:ext cx="3006000" cy="14287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rot="5400000" flipV="1">
            <a:off x="5814445" y="4016707"/>
            <a:ext cx="0" cy="18288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810427" y="5229754"/>
            <a:ext cx="2587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0.4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145390" y="5229754"/>
            <a:ext cx="2587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0.6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504165" y="5229754"/>
            <a:ext cx="26035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0.8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948665" y="5229754"/>
            <a:ext cx="103187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267752" y="5229754"/>
            <a:ext cx="258763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628115" y="5229754"/>
            <a:ext cx="258762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rot="5400000">
            <a:off x="4904090" y="4935869"/>
            <a:ext cx="11112" cy="1588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rot="5400000">
            <a:off x="5261278" y="4935869"/>
            <a:ext cx="11112" cy="1587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rot="5400000">
            <a:off x="5631165" y="4935869"/>
            <a:ext cx="11112" cy="1588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5400000">
            <a:off x="6355859" y="4935075"/>
            <a:ext cx="11112" cy="31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rot="5400000">
            <a:off x="4873646" y="4966313"/>
            <a:ext cx="72000" cy="1588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5400000">
            <a:off x="5230834" y="4966313"/>
            <a:ext cx="72000" cy="1587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rot="5400000">
            <a:off x="5600721" y="4966313"/>
            <a:ext cx="72000" cy="1588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rot="5400000">
            <a:off x="6327002" y="4967106"/>
            <a:ext cx="72000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rot="5400000">
            <a:off x="6689800" y="4967106"/>
            <a:ext cx="72000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36"/>
          <p:cNvSpPr>
            <a:spLocks noChangeArrowheads="1"/>
          </p:cNvSpPr>
          <p:nvPr/>
        </p:nvSpPr>
        <p:spPr bwMode="auto">
          <a:xfrm>
            <a:off x="6591726" y="1485945"/>
            <a:ext cx="248443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RR </a:t>
            </a:r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 </a:t>
            </a: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alt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 </a:t>
            </a:r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</a:p>
        </p:txBody>
      </p:sp>
      <p:sp>
        <p:nvSpPr>
          <p:cNvPr id="30" name="Rectangle 37"/>
          <p:cNvSpPr>
            <a:spLocks noChangeArrowheads="1"/>
          </p:cNvSpPr>
          <p:nvPr/>
        </p:nvSpPr>
        <p:spPr bwMode="auto">
          <a:xfrm>
            <a:off x="4716765" y="5507940"/>
            <a:ext cx="1263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Statin/more </a:t>
            </a:r>
            <a:endParaRPr lang="en-US" alt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9"/>
          <p:cNvSpPr>
            <a:spLocks noChangeArrowheads="1"/>
          </p:cNvSpPr>
          <p:nvPr/>
        </p:nvSpPr>
        <p:spPr bwMode="auto">
          <a:xfrm>
            <a:off x="5980415" y="5507940"/>
            <a:ext cx="1292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Control/less </a:t>
            </a:r>
            <a:endParaRPr lang="en-US" alt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Line 41"/>
          <p:cNvSpPr>
            <a:spLocks noChangeShapeType="1"/>
          </p:cNvSpPr>
          <p:nvPr/>
        </p:nvSpPr>
        <p:spPr bwMode="auto">
          <a:xfrm rot="5400000" flipH="1" flipV="1">
            <a:off x="4523746" y="-2007181"/>
            <a:ext cx="1" cy="802191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42"/>
          <p:cNvSpPr>
            <a:spLocks noChangeArrowheads="1"/>
          </p:cNvSpPr>
          <p:nvPr/>
        </p:nvSpPr>
        <p:spPr bwMode="auto">
          <a:xfrm>
            <a:off x="512792" y="2157760"/>
            <a:ext cx="22987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Gastrointestinal</a:t>
            </a:r>
          </a:p>
        </p:txBody>
      </p:sp>
      <p:sp>
        <p:nvSpPr>
          <p:cNvPr id="34" name="Rectangle 43"/>
          <p:cNvSpPr>
            <a:spLocks noChangeArrowheads="1"/>
          </p:cNvSpPr>
          <p:nvPr/>
        </p:nvSpPr>
        <p:spPr bwMode="auto">
          <a:xfrm>
            <a:off x="512792" y="2468910"/>
            <a:ext cx="21542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Genitourinary</a:t>
            </a:r>
          </a:p>
        </p:txBody>
      </p:sp>
      <p:sp>
        <p:nvSpPr>
          <p:cNvPr id="35" name="Rectangle 44"/>
          <p:cNvSpPr>
            <a:spLocks noChangeArrowheads="1"/>
          </p:cNvSpPr>
          <p:nvPr/>
        </p:nvSpPr>
        <p:spPr bwMode="auto">
          <a:xfrm>
            <a:off x="1552604" y="2521298"/>
            <a:ext cx="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46"/>
          <p:cNvSpPr>
            <a:spLocks noChangeArrowheads="1"/>
          </p:cNvSpPr>
          <p:nvPr/>
        </p:nvSpPr>
        <p:spPr bwMode="auto">
          <a:xfrm>
            <a:off x="512792" y="2767360"/>
            <a:ext cx="1866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Respiratory</a:t>
            </a:r>
          </a:p>
        </p:txBody>
      </p:sp>
      <p:sp>
        <p:nvSpPr>
          <p:cNvPr id="37" name="Rectangle 47"/>
          <p:cNvSpPr>
            <a:spLocks noChangeArrowheads="1"/>
          </p:cNvSpPr>
          <p:nvPr/>
        </p:nvSpPr>
        <p:spPr bwMode="auto">
          <a:xfrm>
            <a:off x="1301779" y="2767360"/>
            <a:ext cx="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48"/>
          <p:cNvSpPr>
            <a:spLocks noChangeArrowheads="1"/>
          </p:cNvSpPr>
          <p:nvPr/>
        </p:nvSpPr>
        <p:spPr bwMode="auto">
          <a:xfrm>
            <a:off x="1762154" y="2765773"/>
            <a:ext cx="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49"/>
          <p:cNvSpPr>
            <a:spLocks noChangeArrowheads="1"/>
          </p:cNvSpPr>
          <p:nvPr/>
        </p:nvSpPr>
        <p:spPr bwMode="auto">
          <a:xfrm>
            <a:off x="512792" y="3108673"/>
            <a:ext cx="37385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Female breast</a:t>
            </a:r>
          </a:p>
        </p:txBody>
      </p:sp>
      <p:sp>
        <p:nvSpPr>
          <p:cNvPr id="40" name="Rectangle 50"/>
          <p:cNvSpPr>
            <a:spLocks noChangeArrowheads="1"/>
          </p:cNvSpPr>
          <p:nvPr/>
        </p:nvSpPr>
        <p:spPr bwMode="auto">
          <a:xfrm>
            <a:off x="685829" y="3105498"/>
            <a:ext cx="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51"/>
          <p:cNvSpPr>
            <a:spLocks noChangeArrowheads="1"/>
          </p:cNvSpPr>
          <p:nvPr/>
        </p:nvSpPr>
        <p:spPr bwMode="auto">
          <a:xfrm>
            <a:off x="514379" y="3399185"/>
            <a:ext cx="280035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Haematological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52"/>
          <p:cNvSpPr>
            <a:spLocks noChangeArrowheads="1"/>
          </p:cNvSpPr>
          <p:nvPr/>
        </p:nvSpPr>
        <p:spPr bwMode="auto">
          <a:xfrm>
            <a:off x="514379" y="3716685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Melanoma</a:t>
            </a:r>
          </a:p>
        </p:txBody>
      </p:sp>
      <p:sp>
        <p:nvSpPr>
          <p:cNvPr id="43" name="Rectangle 53"/>
          <p:cNvSpPr>
            <a:spLocks noChangeArrowheads="1"/>
          </p:cNvSpPr>
          <p:nvPr/>
        </p:nvSpPr>
        <p:spPr bwMode="auto">
          <a:xfrm>
            <a:off x="514379" y="4043710"/>
            <a:ext cx="2297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Other/unknown</a:t>
            </a:r>
          </a:p>
        </p:txBody>
      </p:sp>
      <p:sp>
        <p:nvSpPr>
          <p:cNvPr id="44" name="Rectangle 54"/>
          <p:cNvSpPr>
            <a:spLocks noChangeArrowheads="1"/>
          </p:cNvSpPr>
          <p:nvPr/>
        </p:nvSpPr>
        <p:spPr bwMode="auto">
          <a:xfrm>
            <a:off x="1993929" y="4056410"/>
            <a:ext cx="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55"/>
          <p:cNvSpPr>
            <a:spLocks noChangeArrowheads="1"/>
          </p:cNvSpPr>
          <p:nvPr/>
        </p:nvSpPr>
        <p:spPr bwMode="auto">
          <a:xfrm>
            <a:off x="523599" y="4413598"/>
            <a:ext cx="11453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cancer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56"/>
          <p:cNvSpPr>
            <a:spLocks noChangeArrowheads="1"/>
          </p:cNvSpPr>
          <p:nvPr/>
        </p:nvSpPr>
        <p:spPr bwMode="auto">
          <a:xfrm>
            <a:off x="906245" y="4413598"/>
            <a:ext cx="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57"/>
          <p:cNvSpPr>
            <a:spLocks noChangeArrowheads="1"/>
          </p:cNvSpPr>
          <p:nvPr/>
        </p:nvSpPr>
        <p:spPr bwMode="auto">
          <a:xfrm>
            <a:off x="2667029" y="2132360"/>
            <a:ext cx="14906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1166 (0.3%)</a:t>
            </a:r>
          </a:p>
        </p:txBody>
      </p:sp>
      <p:sp>
        <p:nvSpPr>
          <p:cNvPr id="48" name="Rectangle 58"/>
          <p:cNvSpPr>
            <a:spLocks noChangeArrowheads="1"/>
          </p:cNvSpPr>
          <p:nvPr/>
        </p:nvSpPr>
        <p:spPr bwMode="auto">
          <a:xfrm>
            <a:off x="2667029" y="2480023"/>
            <a:ext cx="15113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1596 (0.5%)</a:t>
            </a:r>
          </a:p>
        </p:txBody>
      </p:sp>
      <p:sp>
        <p:nvSpPr>
          <p:cNvPr id="49" name="Rectangle 59"/>
          <p:cNvSpPr>
            <a:spLocks noChangeArrowheads="1"/>
          </p:cNvSpPr>
          <p:nvPr/>
        </p:nvSpPr>
        <p:spPr bwMode="auto">
          <a:xfrm>
            <a:off x="2794029" y="2767360"/>
            <a:ext cx="1358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813 (0.2%)</a:t>
            </a:r>
          </a:p>
        </p:txBody>
      </p:sp>
      <p:sp>
        <p:nvSpPr>
          <p:cNvPr id="50" name="Rectangle 60"/>
          <p:cNvSpPr>
            <a:spLocks noChangeArrowheads="1"/>
          </p:cNvSpPr>
          <p:nvPr/>
        </p:nvSpPr>
        <p:spPr bwMode="auto">
          <a:xfrm>
            <a:off x="2794029" y="3083273"/>
            <a:ext cx="1358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267 (0.3%)</a:t>
            </a:r>
          </a:p>
        </p:txBody>
      </p:sp>
      <p:sp>
        <p:nvSpPr>
          <p:cNvPr id="51" name="Rectangle 61"/>
          <p:cNvSpPr>
            <a:spLocks noChangeArrowheads="1"/>
          </p:cNvSpPr>
          <p:nvPr/>
        </p:nvSpPr>
        <p:spPr bwMode="auto">
          <a:xfrm>
            <a:off x="2794029" y="3400773"/>
            <a:ext cx="1358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305 (0.1%)</a:t>
            </a:r>
          </a:p>
        </p:txBody>
      </p:sp>
      <p:sp>
        <p:nvSpPr>
          <p:cNvPr id="52" name="Rectangle 62"/>
          <p:cNvSpPr>
            <a:spLocks noChangeArrowheads="1"/>
          </p:cNvSpPr>
          <p:nvPr/>
        </p:nvSpPr>
        <p:spPr bwMode="auto">
          <a:xfrm>
            <a:off x="2794029" y="3716685"/>
            <a:ext cx="1358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 (0.0%)</a:t>
            </a:r>
          </a:p>
        </p:txBody>
      </p:sp>
      <p:sp>
        <p:nvSpPr>
          <p:cNvPr id="53" name="Rectangle 63"/>
          <p:cNvSpPr>
            <a:spLocks noChangeArrowheads="1"/>
          </p:cNvSpPr>
          <p:nvPr/>
        </p:nvSpPr>
        <p:spPr bwMode="auto">
          <a:xfrm>
            <a:off x="2794029" y="4034185"/>
            <a:ext cx="1358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754 (0.2%)</a:t>
            </a:r>
          </a:p>
        </p:txBody>
      </p:sp>
      <p:sp>
        <p:nvSpPr>
          <p:cNvPr id="54" name="Rectangle 64"/>
          <p:cNvSpPr>
            <a:spLocks noChangeArrowheads="1"/>
          </p:cNvSpPr>
          <p:nvPr/>
        </p:nvSpPr>
        <p:spPr bwMode="auto">
          <a:xfrm>
            <a:off x="2733457" y="4415185"/>
            <a:ext cx="15113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5060 (1.4%)</a:t>
            </a:r>
          </a:p>
        </p:txBody>
      </p:sp>
      <p:sp>
        <p:nvSpPr>
          <p:cNvPr id="55" name="Rectangle 65"/>
          <p:cNvSpPr>
            <a:spLocks noChangeArrowheads="1"/>
          </p:cNvSpPr>
          <p:nvPr/>
        </p:nvSpPr>
        <p:spPr bwMode="auto">
          <a:xfrm>
            <a:off x="4118004" y="2132360"/>
            <a:ext cx="1481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1194 (0.3%)</a:t>
            </a:r>
          </a:p>
        </p:txBody>
      </p:sp>
      <p:sp>
        <p:nvSpPr>
          <p:cNvPr id="56" name="Rectangle 66"/>
          <p:cNvSpPr>
            <a:spLocks noChangeArrowheads="1"/>
          </p:cNvSpPr>
          <p:nvPr/>
        </p:nvSpPr>
        <p:spPr bwMode="auto">
          <a:xfrm>
            <a:off x="4118004" y="2480023"/>
            <a:ext cx="1501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1645 (0.5%)</a:t>
            </a:r>
          </a:p>
        </p:txBody>
      </p:sp>
      <p:sp>
        <p:nvSpPr>
          <p:cNvPr id="57" name="Rectangle 67"/>
          <p:cNvSpPr>
            <a:spLocks noChangeArrowheads="1"/>
          </p:cNvSpPr>
          <p:nvPr/>
        </p:nvSpPr>
        <p:spPr bwMode="auto">
          <a:xfrm>
            <a:off x="4245004" y="2767360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814 (0.2%)</a:t>
            </a:r>
          </a:p>
        </p:txBody>
      </p:sp>
      <p:sp>
        <p:nvSpPr>
          <p:cNvPr id="58" name="Rectangle 68"/>
          <p:cNvSpPr>
            <a:spLocks noChangeArrowheads="1"/>
          </p:cNvSpPr>
          <p:nvPr/>
        </p:nvSpPr>
        <p:spPr bwMode="auto">
          <a:xfrm>
            <a:off x="4245004" y="3083273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241 (0.3%)</a:t>
            </a:r>
          </a:p>
        </p:txBody>
      </p:sp>
      <p:sp>
        <p:nvSpPr>
          <p:cNvPr id="59" name="Rectangle 69"/>
          <p:cNvSpPr>
            <a:spLocks noChangeArrowheads="1"/>
          </p:cNvSpPr>
          <p:nvPr/>
        </p:nvSpPr>
        <p:spPr bwMode="auto">
          <a:xfrm>
            <a:off x="4245004" y="3400773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291 (0.1%)</a:t>
            </a:r>
          </a:p>
        </p:txBody>
      </p:sp>
      <p:sp>
        <p:nvSpPr>
          <p:cNvPr id="60" name="Rectangle 70"/>
          <p:cNvSpPr>
            <a:spLocks noChangeArrowheads="1"/>
          </p:cNvSpPr>
          <p:nvPr/>
        </p:nvSpPr>
        <p:spPr bwMode="auto">
          <a:xfrm>
            <a:off x="4245004" y="3716685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142 (0.0%)</a:t>
            </a:r>
          </a:p>
        </p:txBody>
      </p:sp>
      <p:sp>
        <p:nvSpPr>
          <p:cNvPr id="61" name="Rectangle 71"/>
          <p:cNvSpPr>
            <a:spLocks noChangeArrowheads="1"/>
          </p:cNvSpPr>
          <p:nvPr/>
        </p:nvSpPr>
        <p:spPr bwMode="auto">
          <a:xfrm>
            <a:off x="4245004" y="4034185"/>
            <a:ext cx="1347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737 (0.2%)</a:t>
            </a:r>
          </a:p>
        </p:txBody>
      </p:sp>
      <p:sp>
        <p:nvSpPr>
          <p:cNvPr id="62" name="Rectangle 72"/>
          <p:cNvSpPr>
            <a:spLocks noChangeArrowheads="1"/>
          </p:cNvSpPr>
          <p:nvPr/>
        </p:nvSpPr>
        <p:spPr bwMode="auto">
          <a:xfrm>
            <a:off x="4184432" y="4415185"/>
            <a:ext cx="1501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5064 (1.4%)</a:t>
            </a:r>
          </a:p>
        </p:txBody>
      </p:sp>
      <p:sp>
        <p:nvSpPr>
          <p:cNvPr id="63" name="Rectangle 73"/>
          <p:cNvSpPr>
            <a:spLocks noChangeArrowheads="1"/>
          </p:cNvSpPr>
          <p:nvPr/>
        </p:nvSpPr>
        <p:spPr bwMode="auto">
          <a:xfrm rot="5400000">
            <a:off x="5897864" y="2194273"/>
            <a:ext cx="112713" cy="103188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Line 75"/>
          <p:cNvSpPr>
            <a:spLocks noChangeShapeType="1"/>
          </p:cNvSpPr>
          <p:nvPr/>
        </p:nvSpPr>
        <p:spPr bwMode="auto">
          <a:xfrm rot="5400000" flipV="1">
            <a:off x="5958189" y="2049811"/>
            <a:ext cx="3175" cy="3937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76"/>
          <p:cNvSpPr>
            <a:spLocks noChangeArrowheads="1"/>
          </p:cNvSpPr>
          <p:nvPr/>
        </p:nvSpPr>
        <p:spPr bwMode="auto">
          <a:xfrm rot="5400000">
            <a:off x="5866909" y="2539554"/>
            <a:ext cx="139700" cy="115887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Line 78"/>
          <p:cNvSpPr>
            <a:spLocks noChangeShapeType="1"/>
          </p:cNvSpPr>
          <p:nvPr/>
        </p:nvSpPr>
        <p:spPr bwMode="auto">
          <a:xfrm rot="5400000" flipV="1">
            <a:off x="5941521" y="2430016"/>
            <a:ext cx="1588" cy="3333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angle 79"/>
          <p:cNvSpPr>
            <a:spLocks noChangeArrowheads="1"/>
          </p:cNvSpPr>
          <p:nvPr/>
        </p:nvSpPr>
        <p:spPr bwMode="auto">
          <a:xfrm rot="5400000">
            <a:off x="5962159" y="2830066"/>
            <a:ext cx="88900" cy="93663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Line 81"/>
          <p:cNvSpPr>
            <a:spLocks noChangeShapeType="1"/>
          </p:cNvSpPr>
          <p:nvPr/>
        </p:nvSpPr>
        <p:spPr bwMode="auto">
          <a:xfrm rot="5400000" flipV="1">
            <a:off x="6021689" y="2632423"/>
            <a:ext cx="3175" cy="4953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82"/>
          <p:cNvSpPr>
            <a:spLocks noChangeArrowheads="1"/>
          </p:cNvSpPr>
          <p:nvPr/>
        </p:nvSpPr>
        <p:spPr bwMode="auto">
          <a:xfrm rot="5400000">
            <a:off x="6107415" y="3173760"/>
            <a:ext cx="50800" cy="47625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Line 84"/>
          <p:cNvSpPr>
            <a:spLocks noChangeShapeType="1"/>
          </p:cNvSpPr>
          <p:nvPr/>
        </p:nvSpPr>
        <p:spPr bwMode="auto">
          <a:xfrm rot="5400000" flipV="1">
            <a:off x="6196315" y="2705447"/>
            <a:ext cx="0" cy="981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85"/>
          <p:cNvSpPr>
            <a:spLocks noChangeArrowheads="1"/>
          </p:cNvSpPr>
          <p:nvPr/>
        </p:nvSpPr>
        <p:spPr bwMode="auto">
          <a:xfrm rot="5400000">
            <a:off x="6043915" y="3488085"/>
            <a:ext cx="63500" cy="44450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ine 87"/>
          <p:cNvSpPr>
            <a:spLocks noChangeShapeType="1"/>
          </p:cNvSpPr>
          <p:nvPr/>
        </p:nvSpPr>
        <p:spPr bwMode="auto">
          <a:xfrm rot="5400000" flipV="1">
            <a:off x="6119321" y="3098354"/>
            <a:ext cx="3175" cy="8302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 88"/>
          <p:cNvSpPr>
            <a:spLocks noChangeArrowheads="1"/>
          </p:cNvSpPr>
          <p:nvPr/>
        </p:nvSpPr>
        <p:spPr bwMode="auto">
          <a:xfrm rot="5400000">
            <a:off x="6222508" y="3806379"/>
            <a:ext cx="49213" cy="47625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Line 90"/>
          <p:cNvSpPr>
            <a:spLocks noChangeShapeType="1"/>
          </p:cNvSpPr>
          <p:nvPr/>
        </p:nvSpPr>
        <p:spPr bwMode="auto">
          <a:xfrm rot="5400000" flipV="1">
            <a:off x="6206634" y="3317429"/>
            <a:ext cx="1587" cy="1025525"/>
          </a:xfrm>
          <a:prstGeom prst="line">
            <a:avLst/>
          </a:prstGeom>
          <a:noFill/>
          <a:ln w="12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Line 92"/>
          <p:cNvSpPr>
            <a:spLocks noChangeShapeType="1"/>
          </p:cNvSpPr>
          <p:nvPr/>
        </p:nvSpPr>
        <p:spPr bwMode="auto">
          <a:xfrm rot="5400000" flipV="1">
            <a:off x="6206634" y="3317429"/>
            <a:ext cx="1587" cy="1025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93"/>
          <p:cNvSpPr>
            <a:spLocks noChangeArrowheads="1"/>
          </p:cNvSpPr>
          <p:nvPr/>
        </p:nvSpPr>
        <p:spPr bwMode="auto">
          <a:xfrm rot="5400000">
            <a:off x="6025659" y="4114354"/>
            <a:ext cx="74612" cy="69850"/>
          </a:xfrm>
          <a:prstGeom prst="rect">
            <a:avLst/>
          </a:prstGeom>
          <a:solidFill>
            <a:schemeClr val="tx1"/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Line 95"/>
          <p:cNvSpPr>
            <a:spLocks noChangeShapeType="1"/>
          </p:cNvSpPr>
          <p:nvPr/>
        </p:nvSpPr>
        <p:spPr bwMode="auto">
          <a:xfrm rot="5400000" flipV="1">
            <a:off x="6084396" y="3847654"/>
            <a:ext cx="3175" cy="5984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 74"/>
          <p:cNvSpPr>
            <a:spLocks noChangeArrowheads="1"/>
          </p:cNvSpPr>
          <p:nvPr/>
        </p:nvSpPr>
        <p:spPr bwMode="auto">
          <a:xfrm>
            <a:off x="6880527" y="2133948"/>
            <a:ext cx="21955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0.97 (0.87 - 1.09)</a:t>
            </a:r>
          </a:p>
        </p:txBody>
      </p:sp>
      <p:sp>
        <p:nvSpPr>
          <p:cNvPr id="79" name="Rectangle 77"/>
          <p:cNvSpPr>
            <a:spLocks noChangeArrowheads="1"/>
          </p:cNvSpPr>
          <p:nvPr/>
        </p:nvSpPr>
        <p:spPr bwMode="auto">
          <a:xfrm>
            <a:off x="6880527" y="2481610"/>
            <a:ext cx="19081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0.97 (0.88 - 1.06)</a:t>
            </a:r>
          </a:p>
        </p:txBody>
      </p:sp>
      <p:sp>
        <p:nvSpPr>
          <p:cNvPr id="80" name="Rectangle 80"/>
          <p:cNvSpPr>
            <a:spLocks noChangeArrowheads="1"/>
          </p:cNvSpPr>
          <p:nvPr/>
        </p:nvSpPr>
        <p:spPr bwMode="auto">
          <a:xfrm>
            <a:off x="6880527" y="2767360"/>
            <a:ext cx="23399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 (0.88 - 1.15)</a:t>
            </a:r>
          </a:p>
        </p:txBody>
      </p:sp>
      <p:sp>
        <p:nvSpPr>
          <p:cNvPr id="81" name="Rectangle 83"/>
          <p:cNvSpPr>
            <a:spLocks noChangeArrowheads="1"/>
          </p:cNvSpPr>
          <p:nvPr/>
        </p:nvSpPr>
        <p:spPr bwMode="auto">
          <a:xfrm>
            <a:off x="6880527" y="3083273"/>
            <a:ext cx="23399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1.07 (0.84 - 1.38)</a:t>
            </a:r>
          </a:p>
        </p:txBody>
      </p:sp>
      <p:sp>
        <p:nvSpPr>
          <p:cNvPr id="82" name="Rectangle 86"/>
          <p:cNvSpPr>
            <a:spLocks noChangeArrowheads="1"/>
          </p:cNvSpPr>
          <p:nvPr/>
        </p:nvSpPr>
        <p:spPr bwMode="auto">
          <a:xfrm>
            <a:off x="6880527" y="3429000"/>
            <a:ext cx="24844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1.04 (0.84 - 1.30)</a:t>
            </a:r>
          </a:p>
        </p:txBody>
      </p:sp>
      <p:sp>
        <p:nvSpPr>
          <p:cNvPr id="83" name="Rectangle 89"/>
          <p:cNvSpPr>
            <a:spLocks noChangeArrowheads="1"/>
          </p:cNvSpPr>
          <p:nvPr/>
        </p:nvSpPr>
        <p:spPr bwMode="auto">
          <a:xfrm>
            <a:off x="6880527" y="3744912"/>
            <a:ext cx="24844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1.14 (0.83 - 1.56)</a:t>
            </a:r>
          </a:p>
        </p:txBody>
      </p:sp>
      <p:sp>
        <p:nvSpPr>
          <p:cNvPr id="84" name="Freeform 91"/>
          <p:cNvSpPr>
            <a:spLocks/>
          </p:cNvSpPr>
          <p:nvPr/>
        </p:nvSpPr>
        <p:spPr bwMode="auto">
          <a:xfrm rot="5400000">
            <a:off x="6632877" y="3778598"/>
            <a:ext cx="87313" cy="96837"/>
          </a:xfrm>
          <a:custGeom>
            <a:avLst/>
            <a:gdLst>
              <a:gd name="T0" fmla="*/ 2147483647 w 7"/>
              <a:gd name="T1" fmla="*/ 2147483647 h 6"/>
              <a:gd name="T2" fmla="*/ 2147483647 w 7"/>
              <a:gd name="T3" fmla="*/ 0 h 6"/>
              <a:gd name="T4" fmla="*/ 0 w 7"/>
              <a:gd name="T5" fmla="*/ 2147483647 h 6"/>
              <a:gd name="T6" fmla="*/ 0 60000 65536"/>
              <a:gd name="T7" fmla="*/ 0 60000 65536"/>
              <a:gd name="T8" fmla="*/ 0 60000 65536"/>
              <a:gd name="T9" fmla="*/ 0 w 7"/>
              <a:gd name="T10" fmla="*/ 0 h 6"/>
              <a:gd name="T11" fmla="*/ 7 w 7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6">
                <a:moveTo>
                  <a:pt x="7" y="6"/>
                </a:moveTo>
                <a:lnTo>
                  <a:pt x="4" y="0"/>
                </a:lnTo>
                <a:lnTo>
                  <a:pt x="0" y="6"/>
                </a:ln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94"/>
          <p:cNvSpPr>
            <a:spLocks noChangeArrowheads="1"/>
          </p:cNvSpPr>
          <p:nvPr/>
        </p:nvSpPr>
        <p:spPr bwMode="auto">
          <a:xfrm>
            <a:off x="6880527" y="4075112"/>
            <a:ext cx="24844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1.04 (0.89 - 1.21)</a:t>
            </a:r>
          </a:p>
        </p:txBody>
      </p:sp>
      <p:sp>
        <p:nvSpPr>
          <p:cNvPr id="86" name="Rectangle 96"/>
          <p:cNvSpPr>
            <a:spLocks noChangeArrowheads="1"/>
          </p:cNvSpPr>
          <p:nvPr/>
        </p:nvSpPr>
        <p:spPr bwMode="auto">
          <a:xfrm>
            <a:off x="6915452" y="4437112"/>
            <a:ext cx="19081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 (0.96 - 1.04)</a:t>
            </a:r>
          </a:p>
        </p:txBody>
      </p:sp>
      <p:sp>
        <p:nvSpPr>
          <p:cNvPr id="91" name="Line 100"/>
          <p:cNvSpPr>
            <a:spLocks noChangeShapeType="1"/>
          </p:cNvSpPr>
          <p:nvPr/>
        </p:nvSpPr>
        <p:spPr bwMode="auto">
          <a:xfrm rot="5400000" flipV="1">
            <a:off x="762919" y="4833356"/>
            <a:ext cx="2268" cy="369667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99"/>
          <p:cNvSpPr>
            <a:spLocks noChangeArrowheads="1"/>
          </p:cNvSpPr>
          <p:nvPr/>
        </p:nvSpPr>
        <p:spPr bwMode="auto">
          <a:xfrm rot="5400000">
            <a:off x="713090" y="4975495"/>
            <a:ext cx="101921" cy="929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101"/>
          <p:cNvSpPr>
            <a:spLocks noChangeArrowheads="1"/>
          </p:cNvSpPr>
          <p:nvPr/>
        </p:nvSpPr>
        <p:spPr bwMode="auto">
          <a:xfrm>
            <a:off x="1018069" y="4927948"/>
            <a:ext cx="456963" cy="16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</a:p>
        </p:txBody>
      </p:sp>
      <p:sp>
        <p:nvSpPr>
          <p:cNvPr id="93" name="Freeform 102"/>
          <p:cNvSpPr>
            <a:spLocks/>
          </p:cNvSpPr>
          <p:nvPr/>
        </p:nvSpPr>
        <p:spPr bwMode="auto">
          <a:xfrm rot="5400000">
            <a:off x="1791147" y="4843604"/>
            <a:ext cx="124570" cy="359342"/>
          </a:xfrm>
          <a:custGeom>
            <a:avLst/>
            <a:gdLst>
              <a:gd name="T0" fmla="*/ 0 w 55"/>
              <a:gd name="T1" fmla="*/ 2147483647 h 174"/>
              <a:gd name="T2" fmla="*/ 2147483647 w 55"/>
              <a:gd name="T3" fmla="*/ 2147483647 h 174"/>
              <a:gd name="T4" fmla="*/ 2147483647 w 55"/>
              <a:gd name="T5" fmla="*/ 2147483647 h 174"/>
              <a:gd name="T6" fmla="*/ 2147483647 w 55"/>
              <a:gd name="T7" fmla="*/ 0 h 174"/>
              <a:gd name="T8" fmla="*/ 0 w 55"/>
              <a:gd name="T9" fmla="*/ 2147483647 h 1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174"/>
              <a:gd name="T17" fmla="*/ 55 w 55"/>
              <a:gd name="T18" fmla="*/ 174 h 1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174">
                <a:moveTo>
                  <a:pt x="0" y="84"/>
                </a:moveTo>
                <a:lnTo>
                  <a:pt x="28" y="174"/>
                </a:lnTo>
                <a:lnTo>
                  <a:pt x="55" y="84"/>
                </a:lnTo>
                <a:lnTo>
                  <a:pt x="28" y="0"/>
                </a:lnTo>
                <a:lnTo>
                  <a:pt x="0" y="84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Line 104"/>
          <p:cNvSpPr>
            <a:spLocks noChangeShapeType="1"/>
          </p:cNvSpPr>
          <p:nvPr/>
        </p:nvSpPr>
        <p:spPr bwMode="auto">
          <a:xfrm rot="5400000" flipH="1">
            <a:off x="1821226" y="5019354"/>
            <a:ext cx="74742" cy="2065"/>
          </a:xfrm>
          <a:prstGeom prst="line">
            <a:avLst/>
          </a:prstGeom>
          <a:noFill/>
          <a:ln w="12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le 105"/>
          <p:cNvSpPr>
            <a:spLocks noChangeArrowheads="1"/>
          </p:cNvSpPr>
          <p:nvPr/>
        </p:nvSpPr>
        <p:spPr bwMode="auto">
          <a:xfrm>
            <a:off x="2115711" y="4936959"/>
            <a:ext cx="473284" cy="16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CI</a:t>
            </a:r>
          </a:p>
        </p:txBody>
      </p:sp>
      <p:sp>
        <p:nvSpPr>
          <p:cNvPr id="97" name="Rectangle 164"/>
          <p:cNvSpPr>
            <a:spLocks noChangeArrowheads="1"/>
          </p:cNvSpPr>
          <p:nvPr/>
        </p:nvSpPr>
        <p:spPr bwMode="auto">
          <a:xfrm>
            <a:off x="2123728" y="1340768"/>
            <a:ext cx="34462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  <a:defRPr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of events (% per annum)</a:t>
            </a:r>
          </a:p>
        </p:txBody>
      </p:sp>
      <p:sp>
        <p:nvSpPr>
          <p:cNvPr id="98" name="Rectangle 166"/>
          <p:cNvSpPr>
            <a:spLocks noChangeArrowheads="1"/>
          </p:cNvSpPr>
          <p:nvPr/>
        </p:nvSpPr>
        <p:spPr bwMode="auto">
          <a:xfrm>
            <a:off x="2628751" y="1629380"/>
            <a:ext cx="15335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Statin/more</a:t>
            </a:r>
            <a:endParaRPr lang="en-US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99" name="Rectangle 168"/>
          <p:cNvSpPr>
            <a:spLocks noChangeArrowheads="1"/>
          </p:cNvSpPr>
          <p:nvPr/>
        </p:nvSpPr>
        <p:spPr bwMode="auto">
          <a:xfrm>
            <a:off x="4074963" y="1629380"/>
            <a:ext cx="208121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Control/less</a:t>
            </a:r>
            <a:endParaRPr lang="en-US" altLang="en-US" sz="200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 SITE SPECIFIC CANCER  </a:t>
            </a:r>
            <a:b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</a:t>
            </a:r>
            <a:endParaRPr lang="en-GB" altLang="en-US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Line 104"/>
          <p:cNvSpPr>
            <a:spLocks noChangeShapeType="1"/>
          </p:cNvSpPr>
          <p:nvPr/>
        </p:nvSpPr>
        <p:spPr bwMode="auto">
          <a:xfrm rot="5400000" flipH="1">
            <a:off x="1973626" y="5171754"/>
            <a:ext cx="74742" cy="2065"/>
          </a:xfrm>
          <a:prstGeom prst="line">
            <a:avLst/>
          </a:prstGeom>
          <a:noFill/>
          <a:ln w="12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164"/>
          <p:cNvSpPr>
            <a:spLocks noChangeArrowheads="1"/>
          </p:cNvSpPr>
          <p:nvPr/>
        </p:nvSpPr>
        <p:spPr bwMode="auto">
          <a:xfrm>
            <a:off x="467544" y="1643182"/>
            <a:ext cx="15655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site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7565" y="6464369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2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Line 396"/>
          <p:cNvSpPr>
            <a:spLocks noChangeShapeType="1"/>
          </p:cNvSpPr>
          <p:nvPr/>
        </p:nvSpPr>
        <p:spPr bwMode="auto">
          <a:xfrm>
            <a:off x="4887425" y="2258343"/>
            <a:ext cx="63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Line 398"/>
          <p:cNvSpPr>
            <a:spLocks noChangeShapeType="1"/>
          </p:cNvSpPr>
          <p:nvPr/>
        </p:nvSpPr>
        <p:spPr bwMode="auto">
          <a:xfrm>
            <a:off x="5289062" y="2448843"/>
            <a:ext cx="4460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Line 400"/>
          <p:cNvSpPr>
            <a:spLocks noChangeShapeType="1"/>
          </p:cNvSpPr>
          <p:nvPr/>
        </p:nvSpPr>
        <p:spPr bwMode="auto">
          <a:xfrm>
            <a:off x="5325575" y="2639343"/>
            <a:ext cx="4413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Line 402"/>
          <p:cNvSpPr>
            <a:spLocks noChangeShapeType="1"/>
          </p:cNvSpPr>
          <p:nvPr/>
        </p:nvSpPr>
        <p:spPr bwMode="auto">
          <a:xfrm>
            <a:off x="5071575" y="2829843"/>
            <a:ext cx="4540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Line 404"/>
          <p:cNvSpPr>
            <a:spLocks noChangeShapeType="1"/>
          </p:cNvSpPr>
          <p:nvPr/>
        </p:nvSpPr>
        <p:spPr bwMode="auto">
          <a:xfrm>
            <a:off x="5170000" y="3020343"/>
            <a:ext cx="531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6" name="Line 406"/>
          <p:cNvSpPr>
            <a:spLocks noChangeShapeType="1"/>
          </p:cNvSpPr>
          <p:nvPr/>
        </p:nvSpPr>
        <p:spPr bwMode="auto">
          <a:xfrm>
            <a:off x="4923937" y="3210843"/>
            <a:ext cx="655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Line 417"/>
          <p:cNvSpPr>
            <a:spLocks noChangeShapeType="1"/>
          </p:cNvSpPr>
          <p:nvPr/>
        </p:nvSpPr>
        <p:spPr bwMode="auto">
          <a:xfrm>
            <a:off x="4793762" y="4163343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Line 419"/>
          <p:cNvSpPr>
            <a:spLocks noChangeShapeType="1"/>
          </p:cNvSpPr>
          <p:nvPr/>
        </p:nvSpPr>
        <p:spPr bwMode="auto">
          <a:xfrm>
            <a:off x="5136662" y="4353843"/>
            <a:ext cx="869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Line 422"/>
          <p:cNvSpPr>
            <a:spLocks noChangeShapeType="1"/>
          </p:cNvSpPr>
          <p:nvPr/>
        </p:nvSpPr>
        <p:spPr bwMode="auto">
          <a:xfrm>
            <a:off x="5009662" y="4544343"/>
            <a:ext cx="8477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Line 424"/>
          <p:cNvSpPr>
            <a:spLocks noChangeShapeType="1"/>
          </p:cNvSpPr>
          <p:nvPr/>
        </p:nvSpPr>
        <p:spPr bwMode="auto">
          <a:xfrm>
            <a:off x="4936637" y="473484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Line 426"/>
          <p:cNvSpPr>
            <a:spLocks noChangeShapeType="1"/>
          </p:cNvSpPr>
          <p:nvPr/>
        </p:nvSpPr>
        <p:spPr bwMode="auto">
          <a:xfrm>
            <a:off x="4896950" y="4925343"/>
            <a:ext cx="7223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Line 415"/>
          <p:cNvSpPr>
            <a:spLocks noChangeShapeType="1"/>
          </p:cNvSpPr>
          <p:nvPr/>
        </p:nvSpPr>
        <p:spPr bwMode="auto">
          <a:xfrm>
            <a:off x="4643487" y="3981251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Line 221"/>
          <p:cNvSpPr>
            <a:spLocks noChangeShapeType="1"/>
          </p:cNvSpPr>
          <p:nvPr/>
        </p:nvSpPr>
        <p:spPr bwMode="auto">
          <a:xfrm flipV="1">
            <a:off x="5406537" y="1802731"/>
            <a:ext cx="0" cy="376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Line 222"/>
          <p:cNvSpPr>
            <a:spLocks noChangeShapeType="1"/>
          </p:cNvSpPr>
          <p:nvPr/>
        </p:nvSpPr>
        <p:spPr bwMode="auto">
          <a:xfrm>
            <a:off x="4695752" y="5484987"/>
            <a:ext cx="1465200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Rectangle 223"/>
          <p:cNvSpPr>
            <a:spLocks noChangeArrowheads="1"/>
          </p:cNvSpPr>
          <p:nvPr/>
        </p:nvSpPr>
        <p:spPr bwMode="auto">
          <a:xfrm>
            <a:off x="4646832" y="5731049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0.5</a:t>
            </a:r>
          </a:p>
        </p:txBody>
      </p:sp>
      <p:sp>
        <p:nvSpPr>
          <p:cNvPr id="138" name="Rectangle 224"/>
          <p:cNvSpPr>
            <a:spLocks noChangeArrowheads="1"/>
          </p:cNvSpPr>
          <p:nvPr/>
        </p:nvSpPr>
        <p:spPr bwMode="auto">
          <a:xfrm>
            <a:off x="5001725" y="5731049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0.75</a:t>
            </a:r>
          </a:p>
        </p:txBody>
      </p:sp>
      <p:sp>
        <p:nvSpPr>
          <p:cNvPr id="139" name="Rectangle 225"/>
          <p:cNvSpPr>
            <a:spLocks noChangeArrowheads="1"/>
          </p:cNvSpPr>
          <p:nvPr/>
        </p:nvSpPr>
        <p:spPr bwMode="auto">
          <a:xfrm>
            <a:off x="5376375" y="5732637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140" name="Rectangle 226"/>
          <p:cNvSpPr>
            <a:spLocks noChangeArrowheads="1"/>
          </p:cNvSpPr>
          <p:nvPr/>
        </p:nvSpPr>
        <p:spPr bwMode="auto">
          <a:xfrm>
            <a:off x="5757375" y="5731049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1.5</a:t>
            </a:r>
          </a:p>
        </p:txBody>
      </p:sp>
      <p:sp>
        <p:nvSpPr>
          <p:cNvPr id="141" name="Rectangle 227"/>
          <p:cNvSpPr>
            <a:spLocks noChangeArrowheads="1"/>
          </p:cNvSpPr>
          <p:nvPr/>
        </p:nvSpPr>
        <p:spPr bwMode="auto">
          <a:xfrm>
            <a:off x="6103450" y="5732637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142" name="Line 228"/>
          <p:cNvSpPr>
            <a:spLocks noChangeShapeType="1"/>
          </p:cNvSpPr>
          <p:nvPr/>
        </p:nvSpPr>
        <p:spPr bwMode="auto">
          <a:xfrm>
            <a:off x="4702026" y="5484987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Line 229"/>
          <p:cNvSpPr>
            <a:spLocks noChangeShapeType="1"/>
          </p:cNvSpPr>
          <p:nvPr/>
        </p:nvSpPr>
        <p:spPr bwMode="auto">
          <a:xfrm>
            <a:off x="5076056" y="5484987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Line 231"/>
          <p:cNvSpPr>
            <a:spLocks noChangeShapeType="1"/>
          </p:cNvSpPr>
          <p:nvPr/>
        </p:nvSpPr>
        <p:spPr bwMode="auto">
          <a:xfrm>
            <a:off x="5830400" y="5484987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Line 232"/>
          <p:cNvSpPr>
            <a:spLocks noChangeShapeType="1"/>
          </p:cNvSpPr>
          <p:nvPr/>
        </p:nvSpPr>
        <p:spPr bwMode="auto">
          <a:xfrm>
            <a:off x="6153784" y="5484987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Rectangle 233"/>
          <p:cNvSpPr>
            <a:spLocks noChangeArrowheads="1"/>
          </p:cNvSpPr>
          <p:nvPr/>
        </p:nvSpPr>
        <p:spPr bwMode="auto">
          <a:xfrm>
            <a:off x="323528" y="1493168"/>
            <a:ext cx="32335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Year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49" name="Rectangle 235"/>
          <p:cNvSpPr>
            <a:spLocks noChangeArrowheads="1"/>
          </p:cNvSpPr>
          <p:nvPr/>
        </p:nvSpPr>
        <p:spPr bwMode="auto">
          <a:xfrm>
            <a:off x="2469878" y="1504281"/>
            <a:ext cx="8463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Statin/more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0" name="Rectangle 236"/>
          <p:cNvSpPr>
            <a:spLocks noChangeArrowheads="1"/>
          </p:cNvSpPr>
          <p:nvPr/>
        </p:nvSpPr>
        <p:spPr bwMode="auto">
          <a:xfrm>
            <a:off x="3538317" y="1504281"/>
            <a:ext cx="8896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Control/less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1" name="Rectangle 238"/>
          <p:cNvSpPr>
            <a:spLocks noChangeArrowheads="1"/>
          </p:cNvSpPr>
          <p:nvPr/>
        </p:nvSpPr>
        <p:spPr bwMode="auto">
          <a:xfrm>
            <a:off x="5490675" y="6006444"/>
            <a:ext cx="8095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Control/less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better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2" name="Rectangle 240"/>
          <p:cNvSpPr>
            <a:spLocks noChangeArrowheads="1"/>
          </p:cNvSpPr>
          <p:nvPr/>
        </p:nvSpPr>
        <p:spPr bwMode="auto">
          <a:xfrm>
            <a:off x="4595738" y="5992987"/>
            <a:ext cx="7854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Statin/more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better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3" name="Rectangle 242"/>
          <p:cNvSpPr>
            <a:spLocks noChangeArrowheads="1"/>
          </p:cNvSpPr>
          <p:nvPr/>
        </p:nvSpPr>
        <p:spPr bwMode="auto">
          <a:xfrm>
            <a:off x="6355280" y="1493168"/>
            <a:ext cx="52097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RR (CI)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4" name="Rectangle 243"/>
          <p:cNvSpPr>
            <a:spLocks noChangeArrowheads="1"/>
          </p:cNvSpPr>
          <p:nvPr/>
        </p:nvSpPr>
        <p:spPr bwMode="auto">
          <a:xfrm>
            <a:off x="7725102" y="1504281"/>
            <a:ext cx="73533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Trend test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5" name="Rectangle 245"/>
          <p:cNvSpPr>
            <a:spLocks noChangeArrowheads="1"/>
          </p:cNvSpPr>
          <p:nvPr/>
        </p:nvSpPr>
        <p:spPr bwMode="auto">
          <a:xfrm>
            <a:off x="331618" y="1979796"/>
            <a:ext cx="488845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22 Statin vs. control trials (1.08 mmol/L LDL cholesterol difference)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6" name="Rectangle 250"/>
          <p:cNvSpPr>
            <a:spLocks noChangeArrowheads="1"/>
          </p:cNvSpPr>
          <p:nvPr/>
        </p:nvSpPr>
        <p:spPr bwMode="auto">
          <a:xfrm>
            <a:off x="392278" y="3645024"/>
            <a:ext cx="49718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5 More vs. less statin trials (0.51 mmol/L LDL cholesterol difference)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7" name="Line 255"/>
          <p:cNvSpPr>
            <a:spLocks noChangeShapeType="1"/>
          </p:cNvSpPr>
          <p:nvPr/>
        </p:nvSpPr>
        <p:spPr bwMode="auto">
          <a:xfrm>
            <a:off x="156960" y="1802731"/>
            <a:ext cx="8375480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Rectangle 256"/>
          <p:cNvSpPr>
            <a:spLocks noChangeArrowheads="1"/>
          </p:cNvSpPr>
          <p:nvPr/>
        </p:nvSpPr>
        <p:spPr bwMode="auto">
          <a:xfrm>
            <a:off x="1533010" y="335397"/>
            <a:ext cx="613533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Effects of statin therap</a:t>
            </a:r>
            <a:r>
              <a:rPr lang="en-US" altLang="en-US" sz="2000" b="1" dirty="0" smtClean="0">
                <a:solidFill>
                  <a:srgbClr val="C00000"/>
                </a:solidFill>
              </a:rPr>
              <a:t>y on CANCER MORTALITY </a:t>
            </a:r>
          </a:p>
          <a:p>
            <a:pPr algn="ctr"/>
            <a:r>
              <a:rPr lang="en-US" altLang="en-US" sz="2000" b="1" dirty="0" smtClean="0">
                <a:solidFill>
                  <a:srgbClr val="C00000"/>
                </a:solidFill>
              </a:rPr>
              <a:t>by duration of treatment</a:t>
            </a:r>
            <a:endParaRPr lang="en-US" alt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159" name="Rectangle 263"/>
          <p:cNvSpPr>
            <a:spLocks noChangeArrowheads="1"/>
          </p:cNvSpPr>
          <p:nvPr/>
        </p:nvSpPr>
        <p:spPr bwMode="auto">
          <a:xfrm>
            <a:off x="389455" y="2190081"/>
            <a:ext cx="6492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0-1 year</a:t>
            </a:r>
          </a:p>
        </p:txBody>
      </p:sp>
      <p:sp>
        <p:nvSpPr>
          <p:cNvPr id="160" name="Rectangle 265"/>
          <p:cNvSpPr>
            <a:spLocks noChangeArrowheads="1"/>
          </p:cNvSpPr>
          <p:nvPr/>
        </p:nvSpPr>
        <p:spPr bwMode="auto">
          <a:xfrm>
            <a:off x="389455" y="23789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1-2 years</a:t>
            </a:r>
          </a:p>
        </p:txBody>
      </p:sp>
      <p:sp>
        <p:nvSpPr>
          <p:cNvPr id="161" name="Rectangle 267"/>
          <p:cNvSpPr>
            <a:spLocks noChangeArrowheads="1"/>
          </p:cNvSpPr>
          <p:nvPr/>
        </p:nvSpPr>
        <p:spPr bwMode="auto">
          <a:xfrm>
            <a:off x="389455" y="2571081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2-3 years</a:t>
            </a:r>
          </a:p>
        </p:txBody>
      </p:sp>
      <p:sp>
        <p:nvSpPr>
          <p:cNvPr id="162" name="Rectangle 269"/>
          <p:cNvSpPr>
            <a:spLocks noChangeArrowheads="1"/>
          </p:cNvSpPr>
          <p:nvPr/>
        </p:nvSpPr>
        <p:spPr bwMode="auto">
          <a:xfrm>
            <a:off x="389455" y="27599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3-4 years</a:t>
            </a:r>
          </a:p>
        </p:txBody>
      </p:sp>
      <p:sp>
        <p:nvSpPr>
          <p:cNvPr id="163" name="Rectangle 271"/>
          <p:cNvSpPr>
            <a:spLocks noChangeArrowheads="1"/>
          </p:cNvSpPr>
          <p:nvPr/>
        </p:nvSpPr>
        <p:spPr bwMode="auto">
          <a:xfrm>
            <a:off x="389455" y="29504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4-5 years</a:t>
            </a:r>
          </a:p>
        </p:txBody>
      </p:sp>
      <p:sp>
        <p:nvSpPr>
          <p:cNvPr id="164" name="Rectangle 273"/>
          <p:cNvSpPr>
            <a:spLocks noChangeArrowheads="1"/>
          </p:cNvSpPr>
          <p:nvPr/>
        </p:nvSpPr>
        <p:spPr bwMode="auto">
          <a:xfrm>
            <a:off x="389455" y="3140993"/>
            <a:ext cx="67967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&gt;5 years</a:t>
            </a:r>
          </a:p>
        </p:txBody>
      </p:sp>
      <p:sp>
        <p:nvSpPr>
          <p:cNvPr id="165" name="Rectangle 275"/>
          <p:cNvSpPr>
            <a:spLocks noChangeArrowheads="1"/>
          </p:cNvSpPr>
          <p:nvPr/>
        </p:nvSpPr>
        <p:spPr bwMode="auto">
          <a:xfrm>
            <a:off x="467544" y="3902993"/>
            <a:ext cx="6492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0-1 year</a:t>
            </a:r>
          </a:p>
        </p:txBody>
      </p:sp>
      <p:sp>
        <p:nvSpPr>
          <p:cNvPr id="166" name="Rectangle 277"/>
          <p:cNvSpPr>
            <a:spLocks noChangeArrowheads="1"/>
          </p:cNvSpPr>
          <p:nvPr/>
        </p:nvSpPr>
        <p:spPr bwMode="auto">
          <a:xfrm>
            <a:off x="467544" y="40934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1-2 years</a:t>
            </a:r>
          </a:p>
        </p:txBody>
      </p:sp>
      <p:sp>
        <p:nvSpPr>
          <p:cNvPr id="167" name="Rectangle 279"/>
          <p:cNvSpPr>
            <a:spLocks noChangeArrowheads="1"/>
          </p:cNvSpPr>
          <p:nvPr/>
        </p:nvSpPr>
        <p:spPr bwMode="auto">
          <a:xfrm>
            <a:off x="467544" y="42839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2-3 years</a:t>
            </a:r>
          </a:p>
        </p:txBody>
      </p:sp>
      <p:sp>
        <p:nvSpPr>
          <p:cNvPr id="168" name="Rectangle 281"/>
          <p:cNvSpPr>
            <a:spLocks noChangeArrowheads="1"/>
          </p:cNvSpPr>
          <p:nvPr/>
        </p:nvSpPr>
        <p:spPr bwMode="auto">
          <a:xfrm>
            <a:off x="467544" y="44744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3-4 years</a:t>
            </a:r>
          </a:p>
        </p:txBody>
      </p:sp>
      <p:sp>
        <p:nvSpPr>
          <p:cNvPr id="169" name="Rectangle 283"/>
          <p:cNvSpPr>
            <a:spLocks noChangeArrowheads="1"/>
          </p:cNvSpPr>
          <p:nvPr/>
        </p:nvSpPr>
        <p:spPr bwMode="auto">
          <a:xfrm>
            <a:off x="467544" y="4664993"/>
            <a:ext cx="7261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4-5 years</a:t>
            </a:r>
          </a:p>
        </p:txBody>
      </p:sp>
      <p:sp>
        <p:nvSpPr>
          <p:cNvPr id="170" name="Rectangle 285"/>
          <p:cNvSpPr>
            <a:spLocks noChangeArrowheads="1"/>
          </p:cNvSpPr>
          <p:nvPr/>
        </p:nvSpPr>
        <p:spPr bwMode="auto">
          <a:xfrm>
            <a:off x="467544" y="4853906"/>
            <a:ext cx="67967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&gt;5 years</a:t>
            </a:r>
          </a:p>
        </p:txBody>
      </p:sp>
      <p:sp>
        <p:nvSpPr>
          <p:cNvPr id="172" name="Rectangle 301"/>
          <p:cNvSpPr>
            <a:spLocks noChangeArrowheads="1"/>
          </p:cNvSpPr>
          <p:nvPr/>
        </p:nvSpPr>
        <p:spPr bwMode="auto">
          <a:xfrm>
            <a:off x="2574653" y="2191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131 (0.2)</a:t>
            </a:r>
          </a:p>
        </p:txBody>
      </p:sp>
      <p:sp>
        <p:nvSpPr>
          <p:cNvPr id="173" name="Rectangle 302"/>
          <p:cNvSpPr>
            <a:spLocks noChangeArrowheads="1"/>
          </p:cNvSpPr>
          <p:nvPr/>
        </p:nvSpPr>
        <p:spPr bwMode="auto">
          <a:xfrm>
            <a:off x="3495403" y="2191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159 (0.2)</a:t>
            </a:r>
          </a:p>
        </p:txBody>
      </p:sp>
      <p:sp>
        <p:nvSpPr>
          <p:cNvPr id="174" name="Rectangle 303"/>
          <p:cNvSpPr>
            <a:spLocks noChangeArrowheads="1"/>
          </p:cNvSpPr>
          <p:nvPr/>
        </p:nvSpPr>
        <p:spPr bwMode="auto">
          <a:xfrm>
            <a:off x="6274590" y="21916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0.82 (0.61 - 1.12)</a:t>
            </a:r>
          </a:p>
        </p:txBody>
      </p:sp>
      <p:sp>
        <p:nvSpPr>
          <p:cNvPr id="175" name="Rectangle 304"/>
          <p:cNvSpPr>
            <a:spLocks noChangeArrowheads="1"/>
          </p:cNvSpPr>
          <p:nvPr/>
        </p:nvSpPr>
        <p:spPr bwMode="auto">
          <a:xfrm>
            <a:off x="2574653" y="2382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308 (0.5)</a:t>
            </a:r>
          </a:p>
        </p:txBody>
      </p:sp>
      <p:sp>
        <p:nvSpPr>
          <p:cNvPr id="176" name="Rectangle 305"/>
          <p:cNvSpPr>
            <a:spLocks noChangeArrowheads="1"/>
          </p:cNvSpPr>
          <p:nvPr/>
        </p:nvSpPr>
        <p:spPr bwMode="auto">
          <a:xfrm>
            <a:off x="3495403" y="2382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278 (0.4)</a:t>
            </a:r>
          </a:p>
        </p:txBody>
      </p:sp>
      <p:sp>
        <p:nvSpPr>
          <p:cNvPr id="177" name="Rectangle 306"/>
          <p:cNvSpPr>
            <a:spLocks noChangeArrowheads="1"/>
          </p:cNvSpPr>
          <p:nvPr/>
        </p:nvSpPr>
        <p:spPr bwMode="auto">
          <a:xfrm>
            <a:off x="6274590" y="2382168"/>
            <a:ext cx="116679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1.11 (0.89 - 1.37)</a:t>
            </a:r>
          </a:p>
        </p:txBody>
      </p:sp>
      <p:sp>
        <p:nvSpPr>
          <p:cNvPr id="178" name="Rectangle 307"/>
          <p:cNvSpPr>
            <a:spLocks noChangeArrowheads="1"/>
          </p:cNvSpPr>
          <p:nvPr/>
        </p:nvSpPr>
        <p:spPr bwMode="auto">
          <a:xfrm>
            <a:off x="2574653" y="2572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320 (0.6)</a:t>
            </a:r>
          </a:p>
        </p:txBody>
      </p:sp>
      <p:sp>
        <p:nvSpPr>
          <p:cNvPr id="179" name="Rectangle 308"/>
          <p:cNvSpPr>
            <a:spLocks noChangeArrowheads="1"/>
          </p:cNvSpPr>
          <p:nvPr/>
        </p:nvSpPr>
        <p:spPr bwMode="auto">
          <a:xfrm>
            <a:off x="3495403" y="2572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279 (0.5)</a:t>
            </a:r>
          </a:p>
        </p:txBody>
      </p:sp>
      <p:sp>
        <p:nvSpPr>
          <p:cNvPr id="180" name="Rectangle 309"/>
          <p:cNvSpPr>
            <a:spLocks noChangeArrowheads="1"/>
          </p:cNvSpPr>
          <p:nvPr/>
        </p:nvSpPr>
        <p:spPr bwMode="auto">
          <a:xfrm>
            <a:off x="6274590" y="25726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1.14 (0.93 - 1.41)</a:t>
            </a:r>
          </a:p>
        </p:txBody>
      </p:sp>
      <p:sp>
        <p:nvSpPr>
          <p:cNvPr id="181" name="Rectangle 310"/>
          <p:cNvSpPr>
            <a:spLocks noChangeArrowheads="1"/>
          </p:cNvSpPr>
          <p:nvPr/>
        </p:nvSpPr>
        <p:spPr bwMode="auto">
          <a:xfrm>
            <a:off x="2574653" y="2763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269 (0.6)</a:t>
            </a:r>
          </a:p>
        </p:txBody>
      </p:sp>
      <p:sp>
        <p:nvSpPr>
          <p:cNvPr id="182" name="Rectangle 311"/>
          <p:cNvSpPr>
            <a:spLocks noChangeArrowheads="1"/>
          </p:cNvSpPr>
          <p:nvPr/>
        </p:nvSpPr>
        <p:spPr bwMode="auto">
          <a:xfrm>
            <a:off x="3495403" y="2763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295 (0.7)</a:t>
            </a:r>
          </a:p>
        </p:txBody>
      </p:sp>
      <p:sp>
        <p:nvSpPr>
          <p:cNvPr id="183" name="Rectangle 312"/>
          <p:cNvSpPr>
            <a:spLocks noChangeArrowheads="1"/>
          </p:cNvSpPr>
          <p:nvPr/>
        </p:nvSpPr>
        <p:spPr bwMode="auto">
          <a:xfrm>
            <a:off x="6274590" y="27631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0.90 (0.73 - 1.12)</a:t>
            </a:r>
          </a:p>
        </p:txBody>
      </p:sp>
      <p:sp>
        <p:nvSpPr>
          <p:cNvPr id="184" name="Rectangle 313"/>
          <p:cNvSpPr>
            <a:spLocks noChangeArrowheads="1"/>
          </p:cNvSpPr>
          <p:nvPr/>
        </p:nvSpPr>
        <p:spPr bwMode="auto">
          <a:xfrm>
            <a:off x="2574653" y="2953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210 (0.7)</a:t>
            </a:r>
          </a:p>
        </p:txBody>
      </p:sp>
      <p:sp>
        <p:nvSpPr>
          <p:cNvPr id="185" name="Rectangle 314"/>
          <p:cNvSpPr>
            <a:spLocks noChangeArrowheads="1"/>
          </p:cNvSpPr>
          <p:nvPr/>
        </p:nvSpPr>
        <p:spPr bwMode="auto">
          <a:xfrm>
            <a:off x="3495403" y="29536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202 (0.7)</a:t>
            </a:r>
          </a:p>
        </p:txBody>
      </p:sp>
      <p:sp>
        <p:nvSpPr>
          <p:cNvPr id="186" name="Rectangle 315"/>
          <p:cNvSpPr>
            <a:spLocks noChangeArrowheads="1"/>
          </p:cNvSpPr>
          <p:nvPr/>
        </p:nvSpPr>
        <p:spPr bwMode="auto">
          <a:xfrm>
            <a:off x="6274590" y="29536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1.03 (0.80 - 1.33)</a:t>
            </a:r>
          </a:p>
        </p:txBody>
      </p:sp>
      <p:sp>
        <p:nvSpPr>
          <p:cNvPr id="187" name="Rectangle 316"/>
          <p:cNvSpPr>
            <a:spLocks noChangeArrowheads="1"/>
          </p:cNvSpPr>
          <p:nvPr/>
        </p:nvSpPr>
        <p:spPr bwMode="auto">
          <a:xfrm>
            <a:off x="2574653" y="3144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127 (0.7)</a:t>
            </a:r>
          </a:p>
        </p:txBody>
      </p:sp>
      <p:sp>
        <p:nvSpPr>
          <p:cNvPr id="188" name="Rectangle 317"/>
          <p:cNvSpPr>
            <a:spLocks noChangeArrowheads="1"/>
          </p:cNvSpPr>
          <p:nvPr/>
        </p:nvSpPr>
        <p:spPr bwMode="auto">
          <a:xfrm>
            <a:off x="3495403" y="3144168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145 (0.9)</a:t>
            </a:r>
          </a:p>
        </p:txBody>
      </p:sp>
      <p:sp>
        <p:nvSpPr>
          <p:cNvPr id="189" name="Rectangle 318"/>
          <p:cNvSpPr>
            <a:spLocks noChangeArrowheads="1"/>
          </p:cNvSpPr>
          <p:nvPr/>
        </p:nvSpPr>
        <p:spPr bwMode="auto">
          <a:xfrm>
            <a:off x="6274590" y="31441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0.86 (0.63 - 1.18)</a:t>
            </a:r>
          </a:p>
        </p:txBody>
      </p:sp>
      <p:sp>
        <p:nvSpPr>
          <p:cNvPr id="190" name="Rectangle 319"/>
          <p:cNvSpPr>
            <a:spLocks noChangeArrowheads="1"/>
          </p:cNvSpPr>
          <p:nvPr/>
        </p:nvSpPr>
        <p:spPr bwMode="auto">
          <a:xfrm>
            <a:off x="389455" y="3341018"/>
            <a:ext cx="4005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Total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91" name="Rectangle 321"/>
          <p:cNvSpPr>
            <a:spLocks noChangeArrowheads="1"/>
          </p:cNvSpPr>
          <p:nvPr/>
        </p:nvSpPr>
        <p:spPr bwMode="auto">
          <a:xfrm>
            <a:off x="2546078" y="3329906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1365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92" name="Rectangle 322"/>
          <p:cNvSpPr>
            <a:spLocks noChangeArrowheads="1"/>
          </p:cNvSpPr>
          <p:nvPr/>
        </p:nvSpPr>
        <p:spPr bwMode="auto">
          <a:xfrm>
            <a:off x="3466828" y="3329906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1358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93" name="Rectangle 323"/>
          <p:cNvSpPr>
            <a:spLocks noChangeArrowheads="1"/>
          </p:cNvSpPr>
          <p:nvPr/>
        </p:nvSpPr>
        <p:spPr bwMode="auto">
          <a:xfrm>
            <a:off x="6274590" y="332990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1.00 (0.93 - 1.08)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94" name="Rectangle 324"/>
          <p:cNvSpPr>
            <a:spLocks noChangeArrowheads="1"/>
          </p:cNvSpPr>
          <p:nvPr/>
        </p:nvSpPr>
        <p:spPr bwMode="auto">
          <a:xfrm>
            <a:off x="2604815" y="39045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24 (0.1)</a:t>
            </a:r>
          </a:p>
        </p:txBody>
      </p:sp>
      <p:sp>
        <p:nvSpPr>
          <p:cNvPr id="195" name="Rectangle 325"/>
          <p:cNvSpPr>
            <a:spLocks noChangeArrowheads="1"/>
          </p:cNvSpPr>
          <p:nvPr/>
        </p:nvSpPr>
        <p:spPr bwMode="auto">
          <a:xfrm>
            <a:off x="3523978" y="39045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38 (0.2)</a:t>
            </a:r>
          </a:p>
        </p:txBody>
      </p:sp>
      <p:sp>
        <p:nvSpPr>
          <p:cNvPr id="196" name="Rectangle 326"/>
          <p:cNvSpPr>
            <a:spLocks noChangeArrowheads="1"/>
          </p:cNvSpPr>
          <p:nvPr/>
        </p:nvSpPr>
        <p:spPr bwMode="auto">
          <a:xfrm>
            <a:off x="6274590" y="390458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0.64 (0.33 - 1.22)</a:t>
            </a:r>
          </a:p>
        </p:txBody>
      </p:sp>
      <p:sp>
        <p:nvSpPr>
          <p:cNvPr id="197" name="Rectangle 327"/>
          <p:cNvSpPr>
            <a:spLocks noChangeArrowheads="1"/>
          </p:cNvSpPr>
          <p:nvPr/>
        </p:nvSpPr>
        <p:spPr bwMode="auto">
          <a:xfrm>
            <a:off x="2604815" y="40950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73 (0.4)</a:t>
            </a:r>
          </a:p>
        </p:txBody>
      </p:sp>
      <p:sp>
        <p:nvSpPr>
          <p:cNvPr id="198" name="Rectangle 328"/>
          <p:cNvSpPr>
            <a:spLocks noChangeArrowheads="1"/>
          </p:cNvSpPr>
          <p:nvPr/>
        </p:nvSpPr>
        <p:spPr bwMode="auto">
          <a:xfrm>
            <a:off x="3523978" y="40950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87 (0.5)</a:t>
            </a:r>
          </a:p>
        </p:txBody>
      </p:sp>
      <p:sp>
        <p:nvSpPr>
          <p:cNvPr id="199" name="Rectangle 329"/>
          <p:cNvSpPr>
            <a:spLocks noChangeArrowheads="1"/>
          </p:cNvSpPr>
          <p:nvPr/>
        </p:nvSpPr>
        <p:spPr bwMode="auto">
          <a:xfrm>
            <a:off x="6274590" y="409508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0.84 (0.56 - 1.26)</a:t>
            </a:r>
          </a:p>
        </p:txBody>
      </p:sp>
      <p:sp>
        <p:nvSpPr>
          <p:cNvPr id="200" name="Rectangle 330"/>
          <p:cNvSpPr>
            <a:spLocks noChangeArrowheads="1"/>
          </p:cNvSpPr>
          <p:nvPr/>
        </p:nvSpPr>
        <p:spPr bwMode="auto">
          <a:xfrm>
            <a:off x="2604815" y="4287168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83 (0.5)</a:t>
            </a:r>
          </a:p>
        </p:txBody>
      </p:sp>
      <p:sp>
        <p:nvSpPr>
          <p:cNvPr id="201" name="Rectangle 331"/>
          <p:cNvSpPr>
            <a:spLocks noChangeArrowheads="1"/>
          </p:cNvSpPr>
          <p:nvPr/>
        </p:nvSpPr>
        <p:spPr bwMode="auto">
          <a:xfrm>
            <a:off x="3523978" y="4287168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71 (0.5)</a:t>
            </a:r>
          </a:p>
        </p:txBody>
      </p:sp>
      <p:sp>
        <p:nvSpPr>
          <p:cNvPr id="202" name="Rectangle 332"/>
          <p:cNvSpPr>
            <a:spLocks noChangeArrowheads="1"/>
          </p:cNvSpPr>
          <p:nvPr/>
        </p:nvSpPr>
        <p:spPr bwMode="auto">
          <a:xfrm>
            <a:off x="6274590" y="428716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1.17 (0.77 - 1.77)</a:t>
            </a:r>
          </a:p>
        </p:txBody>
      </p:sp>
      <p:sp>
        <p:nvSpPr>
          <p:cNvPr id="203" name="Rectangle 333"/>
          <p:cNvSpPr>
            <a:spLocks noChangeArrowheads="1"/>
          </p:cNvSpPr>
          <p:nvPr/>
        </p:nvSpPr>
        <p:spPr bwMode="auto">
          <a:xfrm>
            <a:off x="2604815" y="44760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82 (0.6)</a:t>
            </a:r>
          </a:p>
        </p:txBody>
      </p:sp>
      <p:sp>
        <p:nvSpPr>
          <p:cNvPr id="204" name="Rectangle 334"/>
          <p:cNvSpPr>
            <a:spLocks noChangeArrowheads="1"/>
          </p:cNvSpPr>
          <p:nvPr/>
        </p:nvSpPr>
        <p:spPr bwMode="auto">
          <a:xfrm>
            <a:off x="3523978" y="44760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80 (0.5)</a:t>
            </a:r>
          </a:p>
        </p:txBody>
      </p:sp>
      <p:sp>
        <p:nvSpPr>
          <p:cNvPr id="205" name="Rectangle 335"/>
          <p:cNvSpPr>
            <a:spLocks noChangeArrowheads="1"/>
          </p:cNvSpPr>
          <p:nvPr/>
        </p:nvSpPr>
        <p:spPr bwMode="auto">
          <a:xfrm>
            <a:off x="6274590" y="447608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1.03 (0.69 - 1.54)</a:t>
            </a:r>
          </a:p>
        </p:txBody>
      </p:sp>
      <p:sp>
        <p:nvSpPr>
          <p:cNvPr id="206" name="Rectangle 336"/>
          <p:cNvSpPr>
            <a:spLocks noChangeArrowheads="1"/>
          </p:cNvSpPr>
          <p:nvPr/>
        </p:nvSpPr>
        <p:spPr bwMode="auto">
          <a:xfrm>
            <a:off x="2604815" y="46665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81 (0.6)</a:t>
            </a:r>
          </a:p>
        </p:txBody>
      </p:sp>
      <p:sp>
        <p:nvSpPr>
          <p:cNvPr id="207" name="Rectangle 337"/>
          <p:cNvSpPr>
            <a:spLocks noChangeArrowheads="1"/>
          </p:cNvSpPr>
          <p:nvPr/>
        </p:nvSpPr>
        <p:spPr bwMode="auto">
          <a:xfrm>
            <a:off x="3523978" y="466658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85 (0.7)</a:t>
            </a:r>
          </a:p>
        </p:txBody>
      </p:sp>
      <p:sp>
        <p:nvSpPr>
          <p:cNvPr id="208" name="Rectangle 338"/>
          <p:cNvSpPr>
            <a:spLocks noChangeArrowheads="1"/>
          </p:cNvSpPr>
          <p:nvPr/>
        </p:nvSpPr>
        <p:spPr bwMode="auto">
          <a:xfrm>
            <a:off x="6274590" y="466658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0.95 (0.64 - 1.42)</a:t>
            </a:r>
          </a:p>
        </p:txBody>
      </p:sp>
      <p:sp>
        <p:nvSpPr>
          <p:cNvPr id="209" name="Rectangle 339"/>
          <p:cNvSpPr>
            <a:spLocks noChangeArrowheads="1"/>
          </p:cNvSpPr>
          <p:nvPr/>
        </p:nvSpPr>
        <p:spPr bwMode="auto">
          <a:xfrm>
            <a:off x="2574653" y="4857081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104 (0.8)</a:t>
            </a:r>
          </a:p>
        </p:txBody>
      </p:sp>
      <p:sp>
        <p:nvSpPr>
          <p:cNvPr id="210" name="Rectangle 340"/>
          <p:cNvSpPr>
            <a:spLocks noChangeArrowheads="1"/>
          </p:cNvSpPr>
          <p:nvPr/>
        </p:nvSpPr>
        <p:spPr bwMode="auto">
          <a:xfrm>
            <a:off x="3495403" y="4857081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120 (1.0)</a:t>
            </a:r>
          </a:p>
        </p:txBody>
      </p:sp>
      <p:sp>
        <p:nvSpPr>
          <p:cNvPr id="211" name="Rectangle 341"/>
          <p:cNvSpPr>
            <a:spLocks noChangeArrowheads="1"/>
          </p:cNvSpPr>
          <p:nvPr/>
        </p:nvSpPr>
        <p:spPr bwMode="auto">
          <a:xfrm>
            <a:off x="6274590" y="485708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0.87 (0.62 - 1.22)</a:t>
            </a:r>
          </a:p>
        </p:txBody>
      </p:sp>
      <p:sp>
        <p:nvSpPr>
          <p:cNvPr id="212" name="Rectangle 342"/>
          <p:cNvSpPr>
            <a:spLocks noChangeArrowheads="1"/>
          </p:cNvSpPr>
          <p:nvPr/>
        </p:nvSpPr>
        <p:spPr bwMode="auto">
          <a:xfrm>
            <a:off x="467544" y="5053931"/>
            <a:ext cx="4005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Total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13" name="Rectangle 344"/>
          <p:cNvSpPr>
            <a:spLocks noChangeArrowheads="1"/>
          </p:cNvSpPr>
          <p:nvPr/>
        </p:nvSpPr>
        <p:spPr bwMode="auto">
          <a:xfrm>
            <a:off x="2574653" y="5044406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447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14" name="Rectangle 345"/>
          <p:cNvSpPr>
            <a:spLocks noChangeArrowheads="1"/>
          </p:cNvSpPr>
          <p:nvPr/>
        </p:nvSpPr>
        <p:spPr bwMode="auto">
          <a:xfrm>
            <a:off x="3495403" y="5044406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481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15" name="Rectangle 346"/>
          <p:cNvSpPr>
            <a:spLocks noChangeArrowheads="1"/>
          </p:cNvSpPr>
          <p:nvPr/>
        </p:nvSpPr>
        <p:spPr bwMode="auto">
          <a:xfrm>
            <a:off x="6274590" y="504440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0.93 (0.82 - 1.06)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24" name="Rectangle 378"/>
          <p:cNvSpPr>
            <a:spLocks noChangeArrowheads="1"/>
          </p:cNvSpPr>
          <p:nvPr/>
        </p:nvSpPr>
        <p:spPr bwMode="auto">
          <a:xfrm>
            <a:off x="7922940" y="2332193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225" name="Rectangle 379"/>
          <p:cNvSpPr>
            <a:spLocks noChangeArrowheads="1"/>
          </p:cNvSpPr>
          <p:nvPr/>
        </p:nvSpPr>
        <p:spPr bwMode="auto">
          <a:xfrm>
            <a:off x="7922940" y="2205444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226" name="Rectangle 380"/>
          <p:cNvSpPr>
            <a:spLocks noChangeArrowheads="1"/>
          </p:cNvSpPr>
          <p:nvPr/>
        </p:nvSpPr>
        <p:spPr bwMode="auto">
          <a:xfrm>
            <a:off x="8010624" y="2236222"/>
            <a:ext cx="89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=</a:t>
            </a:r>
          </a:p>
        </p:txBody>
      </p:sp>
      <p:sp>
        <p:nvSpPr>
          <p:cNvPr id="227" name="Rectangle 381"/>
          <p:cNvSpPr>
            <a:spLocks noChangeArrowheads="1"/>
          </p:cNvSpPr>
          <p:nvPr/>
        </p:nvSpPr>
        <p:spPr bwMode="auto">
          <a:xfrm>
            <a:off x="8105366" y="2243470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0.43</a:t>
            </a:r>
          </a:p>
        </p:txBody>
      </p:sp>
      <p:sp>
        <p:nvSpPr>
          <p:cNvPr id="228" name="Rectangle 382"/>
          <p:cNvSpPr>
            <a:spLocks noChangeArrowheads="1"/>
          </p:cNvSpPr>
          <p:nvPr/>
        </p:nvSpPr>
        <p:spPr bwMode="auto">
          <a:xfrm>
            <a:off x="7844336" y="2465424"/>
            <a:ext cx="57547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(p=0.51)</a:t>
            </a:r>
          </a:p>
        </p:txBody>
      </p:sp>
      <p:sp>
        <p:nvSpPr>
          <p:cNvPr id="232" name="Rectangle 386"/>
          <p:cNvSpPr>
            <a:spLocks noChangeArrowheads="1"/>
          </p:cNvSpPr>
          <p:nvPr/>
        </p:nvSpPr>
        <p:spPr bwMode="auto">
          <a:xfrm>
            <a:off x="8010624" y="4102502"/>
            <a:ext cx="89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=</a:t>
            </a:r>
          </a:p>
        </p:txBody>
      </p:sp>
      <p:sp>
        <p:nvSpPr>
          <p:cNvPr id="233" name="Rectangle 387"/>
          <p:cNvSpPr>
            <a:spLocks noChangeArrowheads="1"/>
          </p:cNvSpPr>
          <p:nvPr/>
        </p:nvSpPr>
        <p:spPr bwMode="auto">
          <a:xfrm>
            <a:off x="8121656" y="410250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0.18</a:t>
            </a:r>
          </a:p>
        </p:txBody>
      </p:sp>
      <p:sp>
        <p:nvSpPr>
          <p:cNvPr id="234" name="Rectangle 388"/>
          <p:cNvSpPr>
            <a:spLocks noChangeArrowheads="1"/>
          </p:cNvSpPr>
          <p:nvPr/>
        </p:nvSpPr>
        <p:spPr bwMode="auto">
          <a:xfrm>
            <a:off x="7858481" y="4287168"/>
            <a:ext cx="57547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(p=0.67)</a:t>
            </a:r>
          </a:p>
        </p:txBody>
      </p:sp>
      <p:sp>
        <p:nvSpPr>
          <p:cNvPr id="235" name="Rectangle 395"/>
          <p:cNvSpPr>
            <a:spLocks noChangeArrowheads="1"/>
          </p:cNvSpPr>
          <p:nvPr/>
        </p:nvSpPr>
        <p:spPr bwMode="auto">
          <a:xfrm>
            <a:off x="5190637" y="2244056"/>
            <a:ext cx="26988" cy="2857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Rectangle 397"/>
          <p:cNvSpPr>
            <a:spLocks noChangeArrowheads="1"/>
          </p:cNvSpPr>
          <p:nvPr/>
        </p:nvSpPr>
        <p:spPr bwMode="auto">
          <a:xfrm>
            <a:off x="5492262" y="2428206"/>
            <a:ext cx="39688" cy="4127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Rectangle 399"/>
          <p:cNvSpPr>
            <a:spLocks noChangeArrowheads="1"/>
          </p:cNvSpPr>
          <p:nvPr/>
        </p:nvSpPr>
        <p:spPr bwMode="auto">
          <a:xfrm>
            <a:off x="5525600" y="2620293"/>
            <a:ext cx="39688" cy="3968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Rectangle 401"/>
          <p:cNvSpPr>
            <a:spLocks noChangeArrowheads="1"/>
          </p:cNvSpPr>
          <p:nvPr/>
        </p:nvSpPr>
        <p:spPr bwMode="auto">
          <a:xfrm>
            <a:off x="5279537" y="2810793"/>
            <a:ext cx="39688" cy="3968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Rectangle 403"/>
          <p:cNvSpPr>
            <a:spLocks noChangeArrowheads="1"/>
          </p:cNvSpPr>
          <p:nvPr/>
        </p:nvSpPr>
        <p:spPr bwMode="auto">
          <a:xfrm>
            <a:off x="5419237" y="3002881"/>
            <a:ext cx="33338" cy="3492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Rectangle 405"/>
          <p:cNvSpPr>
            <a:spLocks noChangeArrowheads="1"/>
          </p:cNvSpPr>
          <p:nvPr/>
        </p:nvSpPr>
        <p:spPr bwMode="auto">
          <a:xfrm>
            <a:off x="5238262" y="3198143"/>
            <a:ext cx="26988" cy="2698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Line 407"/>
          <p:cNvSpPr>
            <a:spLocks noChangeShapeType="1"/>
          </p:cNvSpPr>
          <p:nvPr/>
        </p:nvSpPr>
        <p:spPr bwMode="auto">
          <a:xfrm flipV="1">
            <a:off x="5327162" y="3325143"/>
            <a:ext cx="7778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Line 408"/>
          <p:cNvSpPr>
            <a:spLocks noChangeShapeType="1"/>
          </p:cNvSpPr>
          <p:nvPr/>
        </p:nvSpPr>
        <p:spPr bwMode="auto">
          <a:xfrm flipH="1" flipV="1">
            <a:off x="5404950" y="3325143"/>
            <a:ext cx="79375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Line 409"/>
          <p:cNvSpPr>
            <a:spLocks noChangeShapeType="1"/>
          </p:cNvSpPr>
          <p:nvPr/>
        </p:nvSpPr>
        <p:spPr bwMode="auto">
          <a:xfrm>
            <a:off x="5327162" y="3401343"/>
            <a:ext cx="7778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Line 410"/>
          <p:cNvSpPr>
            <a:spLocks noChangeShapeType="1"/>
          </p:cNvSpPr>
          <p:nvPr/>
        </p:nvSpPr>
        <p:spPr bwMode="auto">
          <a:xfrm flipH="1">
            <a:off x="5404950" y="3401343"/>
            <a:ext cx="79375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Line 411"/>
          <p:cNvSpPr>
            <a:spLocks noChangeShapeType="1"/>
          </p:cNvSpPr>
          <p:nvPr/>
        </p:nvSpPr>
        <p:spPr bwMode="auto">
          <a:xfrm flipV="1">
            <a:off x="5404950" y="3325143"/>
            <a:ext cx="0" cy="15240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" name="Rectangle 416"/>
          <p:cNvSpPr>
            <a:spLocks noChangeArrowheads="1"/>
          </p:cNvSpPr>
          <p:nvPr/>
        </p:nvSpPr>
        <p:spPr bwMode="auto">
          <a:xfrm>
            <a:off x="5209687" y="4152231"/>
            <a:ext cx="20638" cy="2222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Rectangle 418"/>
          <p:cNvSpPr>
            <a:spLocks noChangeArrowheads="1"/>
          </p:cNvSpPr>
          <p:nvPr/>
        </p:nvSpPr>
        <p:spPr bwMode="auto">
          <a:xfrm>
            <a:off x="5560525" y="4342731"/>
            <a:ext cx="20638" cy="2063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Rectangle 420"/>
          <p:cNvSpPr>
            <a:spLocks noChangeArrowheads="1"/>
          </p:cNvSpPr>
          <p:nvPr/>
        </p:nvSpPr>
        <p:spPr bwMode="auto">
          <a:xfrm>
            <a:off x="5424000" y="4533231"/>
            <a:ext cx="20638" cy="2063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Rectangle 423"/>
          <p:cNvSpPr>
            <a:spLocks noChangeArrowheads="1"/>
          </p:cNvSpPr>
          <p:nvPr/>
        </p:nvSpPr>
        <p:spPr bwMode="auto">
          <a:xfrm>
            <a:off x="5344625" y="4723730"/>
            <a:ext cx="22225" cy="2222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Rectangle 425"/>
          <p:cNvSpPr>
            <a:spLocks noChangeArrowheads="1"/>
          </p:cNvSpPr>
          <p:nvPr/>
        </p:nvSpPr>
        <p:spPr bwMode="auto">
          <a:xfrm>
            <a:off x="5244612" y="4912643"/>
            <a:ext cx="25400" cy="2381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Line 427"/>
          <p:cNvSpPr>
            <a:spLocks noChangeShapeType="1"/>
          </p:cNvSpPr>
          <p:nvPr/>
        </p:nvSpPr>
        <p:spPr bwMode="auto">
          <a:xfrm flipV="1">
            <a:off x="5195400" y="5039643"/>
            <a:ext cx="13493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7" name="Line 428"/>
          <p:cNvSpPr>
            <a:spLocks noChangeShapeType="1"/>
          </p:cNvSpPr>
          <p:nvPr/>
        </p:nvSpPr>
        <p:spPr bwMode="auto">
          <a:xfrm flipH="1" flipV="1">
            <a:off x="5330337" y="5039643"/>
            <a:ext cx="13493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Line 429"/>
          <p:cNvSpPr>
            <a:spLocks noChangeShapeType="1"/>
          </p:cNvSpPr>
          <p:nvPr/>
        </p:nvSpPr>
        <p:spPr bwMode="auto">
          <a:xfrm>
            <a:off x="5195400" y="5115843"/>
            <a:ext cx="13493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9" name="Line 430"/>
          <p:cNvSpPr>
            <a:spLocks noChangeShapeType="1"/>
          </p:cNvSpPr>
          <p:nvPr/>
        </p:nvSpPr>
        <p:spPr bwMode="auto">
          <a:xfrm flipH="1">
            <a:off x="5330337" y="5115843"/>
            <a:ext cx="134938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Line 431"/>
          <p:cNvSpPr>
            <a:spLocks noChangeShapeType="1"/>
          </p:cNvSpPr>
          <p:nvPr/>
        </p:nvSpPr>
        <p:spPr bwMode="auto">
          <a:xfrm flipV="1">
            <a:off x="5330337" y="5039643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Rectangle 412"/>
          <p:cNvSpPr>
            <a:spLocks noChangeArrowheads="1"/>
          </p:cNvSpPr>
          <p:nvPr/>
        </p:nvSpPr>
        <p:spPr bwMode="auto">
          <a:xfrm>
            <a:off x="4887962" y="3974901"/>
            <a:ext cx="14288" cy="127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2" name="Line 413"/>
          <p:cNvSpPr>
            <a:spLocks noChangeShapeType="1"/>
          </p:cNvSpPr>
          <p:nvPr/>
        </p:nvSpPr>
        <p:spPr bwMode="auto">
          <a:xfrm flipH="1">
            <a:off x="4643487" y="3981251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3" name="Freeform 414"/>
          <p:cNvSpPr>
            <a:spLocks/>
          </p:cNvSpPr>
          <p:nvPr/>
        </p:nvSpPr>
        <p:spPr bwMode="auto">
          <a:xfrm>
            <a:off x="4643487" y="3957439"/>
            <a:ext cx="41275" cy="47625"/>
          </a:xfrm>
          <a:custGeom>
            <a:avLst/>
            <a:gdLst>
              <a:gd name="T0" fmla="*/ 63 w 63"/>
              <a:gd name="T1" fmla="*/ 0 h 72"/>
              <a:gd name="T2" fmla="*/ 0 w 63"/>
              <a:gd name="T3" fmla="*/ 36 h 72"/>
              <a:gd name="T4" fmla="*/ 63 w 63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72">
                <a:moveTo>
                  <a:pt x="63" y="0"/>
                </a:moveTo>
                <a:lnTo>
                  <a:pt x="0" y="36"/>
                </a:lnTo>
                <a:lnTo>
                  <a:pt x="63" y="72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48484" y="2164462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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7740352" y="4016097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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276" name="Rectangle 378"/>
          <p:cNvSpPr>
            <a:spLocks noChangeArrowheads="1"/>
          </p:cNvSpPr>
          <p:nvPr/>
        </p:nvSpPr>
        <p:spPr bwMode="auto">
          <a:xfrm>
            <a:off x="7941012" y="4169985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277" name="Rectangle 379"/>
          <p:cNvSpPr>
            <a:spLocks noChangeArrowheads="1"/>
          </p:cNvSpPr>
          <p:nvPr/>
        </p:nvSpPr>
        <p:spPr bwMode="auto">
          <a:xfrm>
            <a:off x="7941012" y="4043236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278" name="TextBox 277"/>
          <p:cNvSpPr txBox="1"/>
          <p:nvPr/>
        </p:nvSpPr>
        <p:spPr>
          <a:xfrm>
            <a:off x="107504" y="6453336"/>
            <a:ext cx="4129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PLoS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 7(1): e29849.doi:10.1371/journal.pone.002849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Rectangle 102"/>
          <p:cNvSpPr>
            <a:spLocks noChangeArrowheads="1"/>
          </p:cNvSpPr>
          <p:nvPr/>
        </p:nvSpPr>
        <p:spPr bwMode="auto">
          <a:xfrm>
            <a:off x="2420897" y="1300118"/>
            <a:ext cx="2079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of events (% per annum)</a:t>
            </a:r>
          </a:p>
        </p:txBody>
      </p:sp>
      <p:sp>
        <p:nvSpPr>
          <p:cNvPr id="137" name="Line 100"/>
          <p:cNvSpPr>
            <a:spLocks noChangeShapeType="1"/>
          </p:cNvSpPr>
          <p:nvPr/>
        </p:nvSpPr>
        <p:spPr bwMode="auto">
          <a:xfrm rot="5400000" flipV="1">
            <a:off x="762919" y="5638664"/>
            <a:ext cx="2268" cy="369667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Rectangle 99"/>
          <p:cNvSpPr>
            <a:spLocks noChangeArrowheads="1"/>
          </p:cNvSpPr>
          <p:nvPr/>
        </p:nvSpPr>
        <p:spPr bwMode="auto">
          <a:xfrm rot="5400000">
            <a:off x="713090" y="5780803"/>
            <a:ext cx="101921" cy="9293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Rectangle 101"/>
          <p:cNvSpPr>
            <a:spLocks noChangeArrowheads="1"/>
          </p:cNvSpPr>
          <p:nvPr/>
        </p:nvSpPr>
        <p:spPr bwMode="auto">
          <a:xfrm>
            <a:off x="1018069" y="5733256"/>
            <a:ext cx="456963" cy="16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or</a:t>
            </a:r>
          </a:p>
        </p:txBody>
      </p:sp>
      <p:sp>
        <p:nvSpPr>
          <p:cNvPr id="223" name="Freeform 102"/>
          <p:cNvSpPr>
            <a:spLocks/>
          </p:cNvSpPr>
          <p:nvPr/>
        </p:nvSpPr>
        <p:spPr bwMode="auto">
          <a:xfrm rot="5400000">
            <a:off x="1791147" y="5648912"/>
            <a:ext cx="124570" cy="359342"/>
          </a:xfrm>
          <a:custGeom>
            <a:avLst/>
            <a:gdLst>
              <a:gd name="T0" fmla="*/ 0 w 55"/>
              <a:gd name="T1" fmla="*/ 2147483647 h 174"/>
              <a:gd name="T2" fmla="*/ 2147483647 w 55"/>
              <a:gd name="T3" fmla="*/ 2147483647 h 174"/>
              <a:gd name="T4" fmla="*/ 2147483647 w 55"/>
              <a:gd name="T5" fmla="*/ 2147483647 h 174"/>
              <a:gd name="T6" fmla="*/ 2147483647 w 55"/>
              <a:gd name="T7" fmla="*/ 0 h 174"/>
              <a:gd name="T8" fmla="*/ 0 w 55"/>
              <a:gd name="T9" fmla="*/ 2147483647 h 1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174"/>
              <a:gd name="T17" fmla="*/ 55 w 55"/>
              <a:gd name="T18" fmla="*/ 174 h 1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174">
                <a:moveTo>
                  <a:pt x="0" y="84"/>
                </a:moveTo>
                <a:lnTo>
                  <a:pt x="28" y="174"/>
                </a:lnTo>
                <a:lnTo>
                  <a:pt x="55" y="84"/>
                </a:lnTo>
                <a:lnTo>
                  <a:pt x="28" y="0"/>
                </a:lnTo>
                <a:lnTo>
                  <a:pt x="0" y="84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Line 104"/>
          <p:cNvSpPr>
            <a:spLocks noChangeShapeType="1"/>
          </p:cNvSpPr>
          <p:nvPr/>
        </p:nvSpPr>
        <p:spPr bwMode="auto">
          <a:xfrm rot="5400000" flipH="1">
            <a:off x="1821226" y="5824662"/>
            <a:ext cx="74742" cy="2065"/>
          </a:xfrm>
          <a:prstGeom prst="line">
            <a:avLst/>
          </a:prstGeom>
          <a:noFill/>
          <a:ln w="12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Rectangle 105"/>
          <p:cNvSpPr>
            <a:spLocks noChangeArrowheads="1"/>
          </p:cNvSpPr>
          <p:nvPr/>
        </p:nvSpPr>
        <p:spPr bwMode="auto">
          <a:xfrm>
            <a:off x="2115711" y="5742267"/>
            <a:ext cx="473284" cy="16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CI</a:t>
            </a:r>
          </a:p>
        </p:txBody>
      </p:sp>
      <p:sp>
        <p:nvSpPr>
          <p:cNvPr id="231" name="Line 104"/>
          <p:cNvSpPr>
            <a:spLocks noChangeShapeType="1"/>
          </p:cNvSpPr>
          <p:nvPr/>
        </p:nvSpPr>
        <p:spPr bwMode="auto">
          <a:xfrm rot="5400000" flipH="1">
            <a:off x="1973626" y="5977062"/>
            <a:ext cx="74742" cy="2065"/>
          </a:xfrm>
          <a:prstGeom prst="line">
            <a:avLst/>
          </a:prstGeom>
          <a:noFill/>
          <a:ln w="12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47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40"/>
          <p:cNvSpPr>
            <a:spLocks noChangeArrowheads="1"/>
          </p:cNvSpPr>
          <p:nvPr/>
        </p:nvSpPr>
        <p:spPr bwMode="auto">
          <a:xfrm>
            <a:off x="1547664" y="361607"/>
            <a:ext cx="602267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Effects of statin therapy on CANCER MORTALITY</a:t>
            </a:r>
          </a:p>
          <a:p>
            <a:pPr algn="ctr"/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 by baseline LDL cholesterol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96" name="Rectangle 17"/>
          <p:cNvSpPr>
            <a:spLocks noChangeArrowheads="1"/>
          </p:cNvSpPr>
          <p:nvPr/>
        </p:nvSpPr>
        <p:spPr bwMode="auto">
          <a:xfrm>
            <a:off x="611560" y="1495237"/>
            <a:ext cx="11365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Baseline LDL-C</a:t>
            </a:r>
          </a:p>
          <a:p>
            <a:pPr eaLnBrk="1" hangingPunct="1"/>
            <a: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(mmol/L)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7" name="Rectangle 19"/>
          <p:cNvSpPr>
            <a:spLocks noChangeArrowheads="1"/>
          </p:cNvSpPr>
          <p:nvPr/>
        </p:nvSpPr>
        <p:spPr bwMode="auto">
          <a:xfrm>
            <a:off x="2339752" y="1670611"/>
            <a:ext cx="8463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Statin/more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98" name="Rectangle 20"/>
          <p:cNvSpPr>
            <a:spLocks noChangeArrowheads="1"/>
          </p:cNvSpPr>
          <p:nvPr/>
        </p:nvSpPr>
        <p:spPr bwMode="auto">
          <a:xfrm>
            <a:off x="3491880" y="1670611"/>
            <a:ext cx="8896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Control/less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99" name="Rectangle 26"/>
          <p:cNvSpPr>
            <a:spLocks noChangeArrowheads="1"/>
          </p:cNvSpPr>
          <p:nvPr/>
        </p:nvSpPr>
        <p:spPr bwMode="auto">
          <a:xfrm>
            <a:off x="6372200" y="1588160"/>
            <a:ext cx="52097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RR (CI)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00" name="Rectangle 27"/>
          <p:cNvSpPr>
            <a:spLocks noChangeArrowheads="1"/>
          </p:cNvSpPr>
          <p:nvPr/>
        </p:nvSpPr>
        <p:spPr bwMode="auto">
          <a:xfrm>
            <a:off x="7869118" y="1599273"/>
            <a:ext cx="73533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Trend test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02" name="Rectangle 92"/>
          <p:cNvSpPr>
            <a:spLocks noChangeArrowheads="1"/>
          </p:cNvSpPr>
          <p:nvPr/>
        </p:nvSpPr>
        <p:spPr bwMode="auto">
          <a:xfrm>
            <a:off x="6372200" y="209352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0.86 (0.51 - 1.42)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72200" y="231260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0.73 (0.49 - 1.09)</a:t>
            </a:r>
          </a:p>
        </p:txBody>
      </p:sp>
      <p:sp>
        <p:nvSpPr>
          <p:cNvPr id="104" name="Rectangle 98"/>
          <p:cNvSpPr>
            <a:spLocks noChangeArrowheads="1"/>
          </p:cNvSpPr>
          <p:nvPr/>
        </p:nvSpPr>
        <p:spPr bwMode="auto">
          <a:xfrm>
            <a:off x="6372200" y="2533264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0.89 (0.68 - 1.16)</a:t>
            </a:r>
          </a:p>
        </p:txBody>
      </p:sp>
      <p:sp>
        <p:nvSpPr>
          <p:cNvPr id="105" name="Rectangle 101"/>
          <p:cNvSpPr>
            <a:spLocks noChangeArrowheads="1"/>
          </p:cNvSpPr>
          <p:nvPr/>
        </p:nvSpPr>
        <p:spPr bwMode="auto">
          <a:xfrm>
            <a:off x="6372200" y="2752339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1.06 (0.86 - 1.29)</a:t>
            </a:r>
          </a:p>
        </p:txBody>
      </p:sp>
      <p:sp>
        <p:nvSpPr>
          <p:cNvPr id="106" name="Rectangle 104"/>
          <p:cNvSpPr>
            <a:spLocks noChangeArrowheads="1"/>
          </p:cNvSpPr>
          <p:nvPr/>
        </p:nvSpPr>
        <p:spPr bwMode="auto">
          <a:xfrm>
            <a:off x="6372200" y="297300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1.04 (0.91 - 1.20)</a:t>
            </a:r>
          </a:p>
        </p:txBody>
      </p:sp>
      <p:sp>
        <p:nvSpPr>
          <p:cNvPr id="107" name="Rectangle 109"/>
          <p:cNvSpPr>
            <a:spLocks noChangeArrowheads="1"/>
          </p:cNvSpPr>
          <p:nvPr/>
        </p:nvSpPr>
        <p:spPr bwMode="auto">
          <a:xfrm>
            <a:off x="6372200" y="319207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1.00 (0.93 - 1.08)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08" name="Rectangle 112"/>
          <p:cNvSpPr>
            <a:spLocks noChangeArrowheads="1"/>
          </p:cNvSpPr>
          <p:nvPr/>
        </p:nvSpPr>
        <p:spPr bwMode="auto">
          <a:xfrm>
            <a:off x="6372200" y="363340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0.68 (0.46 - 1.00)</a:t>
            </a:r>
          </a:p>
        </p:txBody>
      </p:sp>
      <p:sp>
        <p:nvSpPr>
          <p:cNvPr id="109" name="Rectangle 115"/>
          <p:cNvSpPr>
            <a:spLocks noChangeArrowheads="1"/>
          </p:cNvSpPr>
          <p:nvPr/>
        </p:nvSpPr>
        <p:spPr bwMode="auto">
          <a:xfrm>
            <a:off x="6372200" y="385247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1.04 (0.78 - 1.40)</a:t>
            </a:r>
          </a:p>
        </p:txBody>
      </p:sp>
      <p:sp>
        <p:nvSpPr>
          <p:cNvPr id="110" name="Rectangle 118"/>
          <p:cNvSpPr>
            <a:spLocks noChangeArrowheads="1"/>
          </p:cNvSpPr>
          <p:nvPr/>
        </p:nvSpPr>
        <p:spPr bwMode="auto">
          <a:xfrm>
            <a:off x="6372200" y="4073139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0.96 (0.70 - 1.31)</a:t>
            </a:r>
          </a:p>
        </p:txBody>
      </p:sp>
      <p:sp>
        <p:nvSpPr>
          <p:cNvPr id="111" name="Rectangle 121"/>
          <p:cNvSpPr>
            <a:spLocks noChangeArrowheads="1"/>
          </p:cNvSpPr>
          <p:nvPr/>
        </p:nvSpPr>
        <p:spPr bwMode="auto">
          <a:xfrm>
            <a:off x="6372200" y="4292214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1.22 (0.70 - 2.10)</a:t>
            </a:r>
          </a:p>
        </p:txBody>
      </p:sp>
      <p:sp>
        <p:nvSpPr>
          <p:cNvPr id="112" name="Rectangle 124"/>
          <p:cNvSpPr>
            <a:spLocks noChangeArrowheads="1"/>
          </p:cNvSpPr>
          <p:nvPr/>
        </p:nvSpPr>
        <p:spPr bwMode="auto">
          <a:xfrm>
            <a:off x="6372200" y="451287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0.92 (0.51 - 1.69)</a:t>
            </a:r>
          </a:p>
        </p:txBody>
      </p:sp>
      <p:sp>
        <p:nvSpPr>
          <p:cNvPr id="113" name="Rectangle 129"/>
          <p:cNvSpPr>
            <a:spLocks noChangeArrowheads="1"/>
          </p:cNvSpPr>
          <p:nvPr/>
        </p:nvSpPr>
        <p:spPr bwMode="auto">
          <a:xfrm>
            <a:off x="6372200" y="4730364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0.93 (0.82 - 1.06)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15" name="Rectangle 158"/>
          <p:cNvSpPr>
            <a:spLocks noChangeArrowheads="1"/>
          </p:cNvSpPr>
          <p:nvPr/>
        </p:nvSpPr>
        <p:spPr bwMode="auto">
          <a:xfrm>
            <a:off x="8114692" y="2171314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116" name="Rectangle 159"/>
          <p:cNvSpPr>
            <a:spLocks noChangeArrowheads="1"/>
          </p:cNvSpPr>
          <p:nvPr/>
        </p:nvSpPr>
        <p:spPr bwMode="auto">
          <a:xfrm>
            <a:off x="8114692" y="2071301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117" name="Rectangle 160"/>
          <p:cNvSpPr>
            <a:spLocks noChangeArrowheads="1"/>
          </p:cNvSpPr>
          <p:nvPr/>
        </p:nvSpPr>
        <p:spPr bwMode="auto">
          <a:xfrm>
            <a:off x="8191899" y="2081969"/>
            <a:ext cx="89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=</a:t>
            </a:r>
          </a:p>
        </p:txBody>
      </p:sp>
      <p:sp>
        <p:nvSpPr>
          <p:cNvPr id="118" name="Rectangle 161"/>
          <p:cNvSpPr>
            <a:spLocks noChangeArrowheads="1"/>
          </p:cNvSpPr>
          <p:nvPr/>
        </p:nvSpPr>
        <p:spPr bwMode="auto">
          <a:xfrm>
            <a:off x="8306289" y="2103051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5.02</a:t>
            </a:r>
          </a:p>
        </p:txBody>
      </p:sp>
      <p:sp>
        <p:nvSpPr>
          <p:cNvPr id="119" name="Rectangle 162"/>
          <p:cNvSpPr>
            <a:spLocks noChangeArrowheads="1"/>
          </p:cNvSpPr>
          <p:nvPr/>
        </p:nvSpPr>
        <p:spPr bwMode="auto">
          <a:xfrm>
            <a:off x="8035704" y="2312601"/>
            <a:ext cx="57547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(p=0.03)</a:t>
            </a:r>
          </a:p>
        </p:txBody>
      </p:sp>
      <p:sp>
        <p:nvSpPr>
          <p:cNvPr id="124" name="Rectangle 167"/>
          <p:cNvSpPr>
            <a:spLocks noChangeArrowheads="1"/>
          </p:cNvSpPr>
          <p:nvPr/>
        </p:nvSpPr>
        <p:spPr bwMode="auto">
          <a:xfrm>
            <a:off x="8254713" y="3583469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2.23</a:t>
            </a:r>
          </a:p>
        </p:txBody>
      </p:sp>
      <p:sp>
        <p:nvSpPr>
          <p:cNvPr id="125" name="Rectangle 168"/>
          <p:cNvSpPr>
            <a:spLocks noChangeArrowheads="1"/>
          </p:cNvSpPr>
          <p:nvPr/>
        </p:nvSpPr>
        <p:spPr bwMode="auto">
          <a:xfrm>
            <a:off x="7977393" y="3799493"/>
            <a:ext cx="57547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(p=0.14)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7900884" y="1999293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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28" name="Rectangle 158"/>
          <p:cNvSpPr>
            <a:spLocks noChangeArrowheads="1"/>
          </p:cNvSpPr>
          <p:nvPr/>
        </p:nvSpPr>
        <p:spPr bwMode="auto">
          <a:xfrm>
            <a:off x="8077433" y="3683482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129" name="Rectangle 159"/>
          <p:cNvSpPr>
            <a:spLocks noChangeArrowheads="1"/>
          </p:cNvSpPr>
          <p:nvPr/>
        </p:nvSpPr>
        <p:spPr bwMode="auto">
          <a:xfrm>
            <a:off x="8077433" y="3583469"/>
            <a:ext cx="5770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130" name="Rectangle 160"/>
          <p:cNvSpPr>
            <a:spLocks noChangeArrowheads="1"/>
          </p:cNvSpPr>
          <p:nvPr/>
        </p:nvSpPr>
        <p:spPr bwMode="auto">
          <a:xfrm>
            <a:off x="8154640" y="3594137"/>
            <a:ext cx="89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=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7863625" y="3511461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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32" name="Rectangle 30"/>
          <p:cNvSpPr>
            <a:spLocks noChangeArrowheads="1"/>
          </p:cNvSpPr>
          <p:nvPr/>
        </p:nvSpPr>
        <p:spPr bwMode="auto">
          <a:xfrm>
            <a:off x="638547" y="2071301"/>
            <a:ext cx="447077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22 Statin vs. control trials (1.08 mmol/L LDL cholesterol difference)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33" name="Rectangle 35"/>
          <p:cNvSpPr>
            <a:spLocks noChangeArrowheads="1"/>
          </p:cNvSpPr>
          <p:nvPr/>
        </p:nvSpPr>
        <p:spPr bwMode="auto">
          <a:xfrm>
            <a:off x="638547" y="3611176"/>
            <a:ext cx="454772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5 More vs. less statin trials (0.51 mmol/L LDL c</a:t>
            </a:r>
            <a:r>
              <a:rPr lang="en-US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holester</a:t>
            </a:r>
            <a:r>
              <a:rPr lang="en-US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ol difference)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34" name="Rectangle 49"/>
          <p:cNvSpPr>
            <a:spLocks noChangeArrowheads="1"/>
          </p:cNvSpPr>
          <p:nvPr/>
        </p:nvSpPr>
        <p:spPr bwMode="auto">
          <a:xfrm>
            <a:off x="671885" y="2249101"/>
            <a:ext cx="2180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&lt; 2</a:t>
            </a:r>
          </a:p>
        </p:txBody>
      </p:sp>
      <p:sp>
        <p:nvSpPr>
          <p:cNvPr id="135" name="Rectangle 51"/>
          <p:cNvSpPr>
            <a:spLocks noChangeArrowheads="1"/>
          </p:cNvSpPr>
          <p:nvPr/>
        </p:nvSpPr>
        <p:spPr bwMode="auto">
          <a:xfrm>
            <a:off x="671885" y="2460239"/>
            <a:ext cx="5594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2,&lt;2.5</a:t>
            </a:r>
          </a:p>
        </p:txBody>
      </p:sp>
      <p:sp>
        <p:nvSpPr>
          <p:cNvPr id="136" name="Rectangle 54"/>
          <p:cNvSpPr>
            <a:spLocks noChangeArrowheads="1"/>
          </p:cNvSpPr>
          <p:nvPr/>
        </p:nvSpPr>
        <p:spPr bwMode="auto">
          <a:xfrm>
            <a:off x="671885" y="2679314"/>
            <a:ext cx="68768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2.5,&lt;3.0</a:t>
            </a:r>
          </a:p>
        </p:txBody>
      </p:sp>
      <p:sp>
        <p:nvSpPr>
          <p:cNvPr id="137" name="Rectangle 57"/>
          <p:cNvSpPr>
            <a:spLocks noChangeArrowheads="1"/>
          </p:cNvSpPr>
          <p:nvPr/>
        </p:nvSpPr>
        <p:spPr bwMode="auto">
          <a:xfrm>
            <a:off x="671885" y="2899976"/>
            <a:ext cx="68768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3.0,&lt;3.5</a:t>
            </a:r>
          </a:p>
        </p:txBody>
      </p:sp>
      <p:sp>
        <p:nvSpPr>
          <p:cNvPr id="138" name="Rectangle 60"/>
          <p:cNvSpPr>
            <a:spLocks noChangeArrowheads="1"/>
          </p:cNvSpPr>
          <p:nvPr/>
        </p:nvSpPr>
        <p:spPr bwMode="auto">
          <a:xfrm>
            <a:off x="671885" y="3126989"/>
            <a:ext cx="3414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≥ 3.5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9" name="Rectangle 62"/>
          <p:cNvSpPr>
            <a:spLocks noChangeArrowheads="1"/>
          </p:cNvSpPr>
          <p:nvPr/>
        </p:nvSpPr>
        <p:spPr bwMode="auto">
          <a:xfrm>
            <a:off x="671885" y="3787389"/>
            <a:ext cx="2180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&lt; 2</a:t>
            </a:r>
          </a:p>
        </p:txBody>
      </p:sp>
      <p:sp>
        <p:nvSpPr>
          <p:cNvPr id="140" name="Rectangle 64"/>
          <p:cNvSpPr>
            <a:spLocks noChangeArrowheads="1"/>
          </p:cNvSpPr>
          <p:nvPr/>
        </p:nvSpPr>
        <p:spPr bwMode="auto">
          <a:xfrm>
            <a:off x="671885" y="3998526"/>
            <a:ext cx="5594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2,&lt;2.5</a:t>
            </a:r>
          </a:p>
        </p:txBody>
      </p:sp>
      <p:sp>
        <p:nvSpPr>
          <p:cNvPr id="141" name="Rectangle 67"/>
          <p:cNvSpPr>
            <a:spLocks noChangeArrowheads="1"/>
          </p:cNvSpPr>
          <p:nvPr/>
        </p:nvSpPr>
        <p:spPr bwMode="auto">
          <a:xfrm>
            <a:off x="671885" y="4219189"/>
            <a:ext cx="68768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2.5,&lt;3.0</a:t>
            </a:r>
          </a:p>
        </p:txBody>
      </p:sp>
      <p:sp>
        <p:nvSpPr>
          <p:cNvPr id="142" name="Rectangle 70"/>
          <p:cNvSpPr>
            <a:spLocks noChangeArrowheads="1"/>
          </p:cNvSpPr>
          <p:nvPr/>
        </p:nvSpPr>
        <p:spPr bwMode="auto">
          <a:xfrm>
            <a:off x="671885" y="4438264"/>
            <a:ext cx="68768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≥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3.0,&lt;3.5</a:t>
            </a:r>
          </a:p>
        </p:txBody>
      </p:sp>
      <p:sp>
        <p:nvSpPr>
          <p:cNvPr id="143" name="Rectangle 73"/>
          <p:cNvSpPr>
            <a:spLocks noChangeArrowheads="1"/>
          </p:cNvSpPr>
          <p:nvPr/>
        </p:nvSpPr>
        <p:spPr bwMode="auto">
          <a:xfrm>
            <a:off x="671885" y="4666864"/>
            <a:ext cx="3414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≥ 3.5</a:t>
            </a:r>
          </a:p>
        </p:txBody>
      </p:sp>
      <p:sp>
        <p:nvSpPr>
          <p:cNvPr id="144" name="Rectangle 90"/>
          <p:cNvSpPr>
            <a:spLocks noChangeArrowheads="1"/>
          </p:cNvSpPr>
          <p:nvPr/>
        </p:nvSpPr>
        <p:spPr bwMode="auto">
          <a:xfrm>
            <a:off x="2500685" y="224910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49 (0.7)</a:t>
            </a:r>
          </a:p>
        </p:txBody>
      </p:sp>
      <p:sp>
        <p:nvSpPr>
          <p:cNvPr id="145" name="Rectangle 91"/>
          <p:cNvSpPr>
            <a:spLocks noChangeArrowheads="1"/>
          </p:cNvSpPr>
          <p:nvPr/>
        </p:nvSpPr>
        <p:spPr bwMode="auto">
          <a:xfrm>
            <a:off x="3797337" y="224910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54 (0.7)</a:t>
            </a:r>
          </a:p>
        </p:txBody>
      </p:sp>
      <p:sp>
        <p:nvSpPr>
          <p:cNvPr id="146" name="Rectangle 93"/>
          <p:cNvSpPr>
            <a:spLocks noChangeArrowheads="1"/>
          </p:cNvSpPr>
          <p:nvPr/>
        </p:nvSpPr>
        <p:spPr bwMode="auto">
          <a:xfrm>
            <a:off x="2500685" y="2468176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72 (0.5)</a:t>
            </a:r>
          </a:p>
        </p:txBody>
      </p:sp>
      <p:sp>
        <p:nvSpPr>
          <p:cNvPr id="147" name="Rectangle 94"/>
          <p:cNvSpPr>
            <a:spLocks noChangeArrowheads="1"/>
          </p:cNvSpPr>
          <p:nvPr/>
        </p:nvSpPr>
        <p:spPr bwMode="auto">
          <a:xfrm>
            <a:off x="3797337" y="2468176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99 (0.6)</a:t>
            </a:r>
          </a:p>
        </p:txBody>
      </p:sp>
      <p:sp>
        <p:nvSpPr>
          <p:cNvPr id="148" name="Rectangle 96"/>
          <p:cNvSpPr>
            <a:spLocks noChangeArrowheads="1"/>
          </p:cNvSpPr>
          <p:nvPr/>
        </p:nvSpPr>
        <p:spPr bwMode="auto">
          <a:xfrm>
            <a:off x="2465760" y="2688839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183 (0.5)</a:t>
            </a:r>
          </a:p>
        </p:txBody>
      </p:sp>
      <p:sp>
        <p:nvSpPr>
          <p:cNvPr id="149" name="Rectangle 97"/>
          <p:cNvSpPr>
            <a:spLocks noChangeArrowheads="1"/>
          </p:cNvSpPr>
          <p:nvPr/>
        </p:nvSpPr>
        <p:spPr bwMode="auto">
          <a:xfrm>
            <a:off x="3762412" y="2688839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203 (0.6)</a:t>
            </a:r>
          </a:p>
        </p:txBody>
      </p:sp>
      <p:sp>
        <p:nvSpPr>
          <p:cNvPr id="150" name="Rectangle 99"/>
          <p:cNvSpPr>
            <a:spLocks noChangeArrowheads="1"/>
          </p:cNvSpPr>
          <p:nvPr/>
        </p:nvSpPr>
        <p:spPr bwMode="auto">
          <a:xfrm>
            <a:off x="2465760" y="2907914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334 (0.6)</a:t>
            </a:r>
          </a:p>
        </p:txBody>
      </p:sp>
      <p:sp>
        <p:nvSpPr>
          <p:cNvPr id="151" name="Rectangle 100"/>
          <p:cNvSpPr>
            <a:spLocks noChangeArrowheads="1"/>
          </p:cNvSpPr>
          <p:nvPr/>
        </p:nvSpPr>
        <p:spPr bwMode="auto">
          <a:xfrm>
            <a:off x="3762412" y="2907914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313 (0.6)</a:t>
            </a:r>
          </a:p>
        </p:txBody>
      </p:sp>
      <p:sp>
        <p:nvSpPr>
          <p:cNvPr id="152" name="Rectangle 102"/>
          <p:cNvSpPr>
            <a:spLocks noChangeArrowheads="1"/>
          </p:cNvSpPr>
          <p:nvPr/>
        </p:nvSpPr>
        <p:spPr bwMode="auto">
          <a:xfrm>
            <a:off x="2465760" y="3128576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701 (0.4)</a:t>
            </a:r>
          </a:p>
        </p:txBody>
      </p:sp>
      <p:sp>
        <p:nvSpPr>
          <p:cNvPr id="153" name="Rectangle 103"/>
          <p:cNvSpPr>
            <a:spLocks noChangeArrowheads="1"/>
          </p:cNvSpPr>
          <p:nvPr/>
        </p:nvSpPr>
        <p:spPr bwMode="auto">
          <a:xfrm>
            <a:off x="3762412" y="3128576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670 (0.4)</a:t>
            </a:r>
          </a:p>
        </p:txBody>
      </p:sp>
      <p:sp>
        <p:nvSpPr>
          <p:cNvPr id="154" name="Rectangle 105"/>
          <p:cNvSpPr>
            <a:spLocks noChangeArrowheads="1"/>
          </p:cNvSpPr>
          <p:nvPr/>
        </p:nvSpPr>
        <p:spPr bwMode="auto">
          <a:xfrm>
            <a:off x="611560" y="3357176"/>
            <a:ext cx="4005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Total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5" name="Rectangle 107"/>
          <p:cNvSpPr>
            <a:spLocks noChangeArrowheads="1"/>
          </p:cNvSpPr>
          <p:nvPr/>
        </p:nvSpPr>
        <p:spPr bwMode="auto">
          <a:xfrm>
            <a:off x="2432422" y="3347651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1365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6" name="Rectangle 108"/>
          <p:cNvSpPr>
            <a:spLocks noChangeArrowheads="1"/>
          </p:cNvSpPr>
          <p:nvPr/>
        </p:nvSpPr>
        <p:spPr bwMode="auto">
          <a:xfrm>
            <a:off x="3729075" y="3347651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1358 (0.5)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57" name="Rectangle 110"/>
          <p:cNvSpPr>
            <a:spLocks noChangeArrowheads="1"/>
          </p:cNvSpPr>
          <p:nvPr/>
        </p:nvSpPr>
        <p:spPr bwMode="auto">
          <a:xfrm>
            <a:off x="2500685" y="3788976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73 (0.4)</a:t>
            </a:r>
          </a:p>
        </p:txBody>
      </p:sp>
      <p:sp>
        <p:nvSpPr>
          <p:cNvPr id="158" name="Rectangle 111"/>
          <p:cNvSpPr>
            <a:spLocks noChangeArrowheads="1"/>
          </p:cNvSpPr>
          <p:nvPr/>
        </p:nvSpPr>
        <p:spPr bwMode="auto">
          <a:xfrm>
            <a:off x="3762412" y="3788976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107 (0.6)</a:t>
            </a:r>
          </a:p>
        </p:txBody>
      </p:sp>
      <p:sp>
        <p:nvSpPr>
          <p:cNvPr id="159" name="Rectangle 113"/>
          <p:cNvSpPr>
            <a:spLocks noChangeArrowheads="1"/>
          </p:cNvSpPr>
          <p:nvPr/>
        </p:nvSpPr>
        <p:spPr bwMode="auto">
          <a:xfrm>
            <a:off x="2465760" y="4008051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160 (0.5)</a:t>
            </a:r>
          </a:p>
        </p:txBody>
      </p:sp>
      <p:sp>
        <p:nvSpPr>
          <p:cNvPr id="160" name="Rectangle 114"/>
          <p:cNvSpPr>
            <a:spLocks noChangeArrowheads="1"/>
          </p:cNvSpPr>
          <p:nvPr/>
        </p:nvSpPr>
        <p:spPr bwMode="auto">
          <a:xfrm>
            <a:off x="3762412" y="4008051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151 (0.5)</a:t>
            </a:r>
          </a:p>
        </p:txBody>
      </p:sp>
      <p:sp>
        <p:nvSpPr>
          <p:cNvPr id="161" name="Rectangle 116"/>
          <p:cNvSpPr>
            <a:spLocks noChangeArrowheads="1"/>
          </p:cNvSpPr>
          <p:nvPr/>
        </p:nvSpPr>
        <p:spPr bwMode="auto">
          <a:xfrm>
            <a:off x="2465760" y="4228714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127 (0.5)</a:t>
            </a:r>
          </a:p>
        </p:txBody>
      </p:sp>
      <p:sp>
        <p:nvSpPr>
          <p:cNvPr id="162" name="Rectangle 117"/>
          <p:cNvSpPr>
            <a:spLocks noChangeArrowheads="1"/>
          </p:cNvSpPr>
          <p:nvPr/>
        </p:nvSpPr>
        <p:spPr bwMode="auto">
          <a:xfrm>
            <a:off x="3762412" y="4228714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139 (0.5)</a:t>
            </a:r>
          </a:p>
        </p:txBody>
      </p:sp>
      <p:sp>
        <p:nvSpPr>
          <p:cNvPr id="163" name="Rectangle 119"/>
          <p:cNvSpPr>
            <a:spLocks noChangeArrowheads="1"/>
          </p:cNvSpPr>
          <p:nvPr/>
        </p:nvSpPr>
        <p:spPr bwMode="auto">
          <a:xfrm>
            <a:off x="2500685" y="4447789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49 (0.4)</a:t>
            </a:r>
          </a:p>
        </p:txBody>
      </p:sp>
      <p:sp>
        <p:nvSpPr>
          <p:cNvPr id="164" name="Rectangle 120"/>
          <p:cNvSpPr>
            <a:spLocks noChangeArrowheads="1"/>
          </p:cNvSpPr>
          <p:nvPr/>
        </p:nvSpPr>
        <p:spPr bwMode="auto">
          <a:xfrm>
            <a:off x="3797337" y="4447789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39 (0.3)</a:t>
            </a:r>
          </a:p>
        </p:txBody>
      </p:sp>
      <p:sp>
        <p:nvSpPr>
          <p:cNvPr id="165" name="Rectangle 122"/>
          <p:cNvSpPr>
            <a:spLocks noChangeArrowheads="1"/>
          </p:cNvSpPr>
          <p:nvPr/>
        </p:nvSpPr>
        <p:spPr bwMode="auto">
          <a:xfrm>
            <a:off x="2500685" y="466845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35 (0.6)</a:t>
            </a:r>
          </a:p>
        </p:txBody>
      </p:sp>
      <p:sp>
        <p:nvSpPr>
          <p:cNvPr id="166" name="Rectangle 123"/>
          <p:cNvSpPr>
            <a:spLocks noChangeArrowheads="1"/>
          </p:cNvSpPr>
          <p:nvPr/>
        </p:nvSpPr>
        <p:spPr bwMode="auto">
          <a:xfrm>
            <a:off x="3797337" y="4668451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 38 (0.6)</a:t>
            </a:r>
          </a:p>
        </p:txBody>
      </p:sp>
      <p:sp>
        <p:nvSpPr>
          <p:cNvPr id="167" name="Rectangle 125"/>
          <p:cNvSpPr>
            <a:spLocks noChangeArrowheads="1"/>
          </p:cNvSpPr>
          <p:nvPr/>
        </p:nvSpPr>
        <p:spPr bwMode="auto">
          <a:xfrm>
            <a:off x="611560" y="4897051"/>
            <a:ext cx="4005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Total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68" name="Rectangle 127"/>
          <p:cNvSpPr>
            <a:spLocks noChangeArrowheads="1"/>
          </p:cNvSpPr>
          <p:nvPr/>
        </p:nvSpPr>
        <p:spPr bwMode="auto">
          <a:xfrm>
            <a:off x="2465760" y="4885939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447 (0.5)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69" name="Rectangle 128"/>
          <p:cNvSpPr>
            <a:spLocks noChangeArrowheads="1"/>
          </p:cNvSpPr>
          <p:nvPr/>
        </p:nvSpPr>
        <p:spPr bwMode="auto">
          <a:xfrm>
            <a:off x="3762412" y="4885939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481 (0.5)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170" name="Line 5"/>
          <p:cNvSpPr>
            <a:spLocks noChangeShapeType="1"/>
          </p:cNvSpPr>
          <p:nvPr/>
        </p:nvSpPr>
        <p:spPr bwMode="auto">
          <a:xfrm flipV="1">
            <a:off x="5525144" y="1957919"/>
            <a:ext cx="0" cy="3654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Line 6"/>
          <p:cNvSpPr>
            <a:spLocks noChangeShapeType="1"/>
          </p:cNvSpPr>
          <p:nvPr/>
        </p:nvSpPr>
        <p:spPr bwMode="auto">
          <a:xfrm>
            <a:off x="4676701" y="5538921"/>
            <a:ext cx="1692000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Rectangle 8"/>
          <p:cNvSpPr>
            <a:spLocks noChangeArrowheads="1"/>
          </p:cNvSpPr>
          <p:nvPr/>
        </p:nvSpPr>
        <p:spPr bwMode="auto">
          <a:xfrm>
            <a:off x="5058419" y="5733256"/>
            <a:ext cx="2981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0.75</a:t>
            </a:r>
          </a:p>
        </p:txBody>
      </p:sp>
      <p:sp>
        <p:nvSpPr>
          <p:cNvPr id="173" name="Rectangle 9"/>
          <p:cNvSpPr>
            <a:spLocks noChangeArrowheads="1"/>
          </p:cNvSpPr>
          <p:nvPr/>
        </p:nvSpPr>
        <p:spPr bwMode="auto">
          <a:xfrm>
            <a:off x="5490219" y="5733256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</a:t>
            </a:r>
          </a:p>
        </p:txBody>
      </p:sp>
      <p:sp>
        <p:nvSpPr>
          <p:cNvPr id="174" name="Rectangle 10"/>
          <p:cNvSpPr>
            <a:spLocks noChangeArrowheads="1"/>
          </p:cNvSpPr>
          <p:nvPr/>
        </p:nvSpPr>
        <p:spPr bwMode="auto">
          <a:xfrm>
            <a:off x="5929956" y="5733256"/>
            <a:ext cx="213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1.5</a:t>
            </a:r>
          </a:p>
        </p:txBody>
      </p:sp>
      <p:sp>
        <p:nvSpPr>
          <p:cNvPr id="175" name="Rectangle 11"/>
          <p:cNvSpPr>
            <a:spLocks noChangeArrowheads="1"/>
          </p:cNvSpPr>
          <p:nvPr/>
        </p:nvSpPr>
        <p:spPr bwMode="auto">
          <a:xfrm>
            <a:off x="6330006" y="5733256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2</a:t>
            </a:r>
          </a:p>
        </p:txBody>
      </p:sp>
      <p:sp>
        <p:nvSpPr>
          <p:cNvPr id="176" name="Line 12"/>
          <p:cNvSpPr>
            <a:spLocks noChangeShapeType="1"/>
          </p:cNvSpPr>
          <p:nvPr/>
        </p:nvSpPr>
        <p:spPr bwMode="auto">
          <a:xfrm>
            <a:off x="4685356" y="5538921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Line 13"/>
          <p:cNvSpPr>
            <a:spLocks noChangeShapeType="1"/>
          </p:cNvSpPr>
          <p:nvPr/>
        </p:nvSpPr>
        <p:spPr bwMode="auto">
          <a:xfrm>
            <a:off x="5177481" y="5538921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Line 15"/>
          <p:cNvSpPr>
            <a:spLocks noChangeShapeType="1"/>
          </p:cNvSpPr>
          <p:nvPr/>
        </p:nvSpPr>
        <p:spPr bwMode="auto">
          <a:xfrm>
            <a:off x="6015681" y="5538921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Line 16"/>
          <p:cNvSpPr>
            <a:spLocks noChangeShapeType="1"/>
          </p:cNvSpPr>
          <p:nvPr/>
        </p:nvSpPr>
        <p:spPr bwMode="auto">
          <a:xfrm>
            <a:off x="6363344" y="5538921"/>
            <a:ext cx="0" cy="7200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Rectangle 22"/>
          <p:cNvSpPr>
            <a:spLocks noChangeArrowheads="1"/>
          </p:cNvSpPr>
          <p:nvPr/>
        </p:nvSpPr>
        <p:spPr bwMode="auto">
          <a:xfrm>
            <a:off x="5621981" y="6011996"/>
            <a:ext cx="8095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Control/less</a:t>
            </a:r>
          </a:p>
          <a:p>
            <a:pPr algn="ctr"/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better</a:t>
            </a:r>
          </a:p>
        </p:txBody>
      </p:sp>
      <p:sp>
        <p:nvSpPr>
          <p:cNvPr id="182" name="Rectangle 24"/>
          <p:cNvSpPr>
            <a:spLocks noChangeArrowheads="1"/>
          </p:cNvSpPr>
          <p:nvPr/>
        </p:nvSpPr>
        <p:spPr bwMode="auto">
          <a:xfrm>
            <a:off x="4726782" y="6011996"/>
            <a:ext cx="7854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Statin/more</a:t>
            </a:r>
          </a:p>
          <a:p>
            <a:pPr algn="ctr"/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better</a:t>
            </a:r>
          </a:p>
        </p:txBody>
      </p:sp>
      <p:sp>
        <p:nvSpPr>
          <p:cNvPr id="183" name="Line 39"/>
          <p:cNvSpPr>
            <a:spLocks noChangeShapeType="1"/>
          </p:cNvSpPr>
          <p:nvPr/>
        </p:nvSpPr>
        <p:spPr bwMode="auto">
          <a:xfrm>
            <a:off x="611561" y="1957919"/>
            <a:ext cx="7999622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Rectangle 175"/>
          <p:cNvSpPr>
            <a:spLocks noChangeArrowheads="1"/>
          </p:cNvSpPr>
          <p:nvPr/>
        </p:nvSpPr>
        <p:spPr bwMode="auto">
          <a:xfrm>
            <a:off x="5329881" y="2480206"/>
            <a:ext cx="12700" cy="111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Line 176"/>
          <p:cNvSpPr>
            <a:spLocks noChangeShapeType="1"/>
          </p:cNvSpPr>
          <p:nvPr/>
        </p:nvSpPr>
        <p:spPr bwMode="auto">
          <a:xfrm>
            <a:off x="4720281" y="2484969"/>
            <a:ext cx="1231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Rectangle 177"/>
          <p:cNvSpPr>
            <a:spLocks noChangeArrowheads="1"/>
          </p:cNvSpPr>
          <p:nvPr/>
        </p:nvSpPr>
        <p:spPr bwMode="auto">
          <a:xfrm>
            <a:off x="5139381" y="2697694"/>
            <a:ext cx="15875" cy="158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Line 178"/>
          <p:cNvSpPr>
            <a:spLocks noChangeShapeType="1"/>
          </p:cNvSpPr>
          <p:nvPr/>
        </p:nvSpPr>
        <p:spPr bwMode="auto">
          <a:xfrm flipH="1">
            <a:off x="4685356" y="2705631"/>
            <a:ext cx="3175" cy="0"/>
          </a:xfrm>
          <a:prstGeom prst="line">
            <a:avLst/>
          </a:prstGeom>
          <a:noFill/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Freeform 179"/>
          <p:cNvSpPr>
            <a:spLocks/>
          </p:cNvSpPr>
          <p:nvPr/>
        </p:nvSpPr>
        <p:spPr bwMode="auto">
          <a:xfrm>
            <a:off x="4685356" y="2678644"/>
            <a:ext cx="47625" cy="53975"/>
          </a:xfrm>
          <a:custGeom>
            <a:avLst/>
            <a:gdLst>
              <a:gd name="T0" fmla="*/ 63 w 63"/>
              <a:gd name="T1" fmla="*/ 0 h 72"/>
              <a:gd name="T2" fmla="*/ 0 w 63"/>
              <a:gd name="T3" fmla="*/ 36 h 72"/>
              <a:gd name="T4" fmla="*/ 63 w 63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72">
                <a:moveTo>
                  <a:pt x="63" y="0"/>
                </a:moveTo>
                <a:lnTo>
                  <a:pt x="0" y="36"/>
                </a:lnTo>
                <a:lnTo>
                  <a:pt x="63" y="72"/>
                </a:lnTo>
              </a:path>
            </a:pathLst>
          </a:custGeom>
          <a:noFill/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Line 180"/>
          <p:cNvSpPr>
            <a:spLocks noChangeShapeType="1"/>
          </p:cNvSpPr>
          <p:nvPr/>
        </p:nvSpPr>
        <p:spPr bwMode="auto">
          <a:xfrm>
            <a:off x="4685356" y="2705631"/>
            <a:ext cx="93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Rectangle 181"/>
          <p:cNvSpPr>
            <a:spLocks noChangeArrowheads="1"/>
          </p:cNvSpPr>
          <p:nvPr/>
        </p:nvSpPr>
        <p:spPr bwMode="auto">
          <a:xfrm>
            <a:off x="5371156" y="2915181"/>
            <a:ext cx="22225" cy="222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Line 182"/>
          <p:cNvSpPr>
            <a:spLocks noChangeShapeType="1"/>
          </p:cNvSpPr>
          <p:nvPr/>
        </p:nvSpPr>
        <p:spPr bwMode="auto">
          <a:xfrm>
            <a:off x="5064769" y="2926294"/>
            <a:ext cx="63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Rectangle 183"/>
          <p:cNvSpPr>
            <a:spLocks noChangeArrowheads="1"/>
          </p:cNvSpPr>
          <p:nvPr/>
        </p:nvSpPr>
        <p:spPr bwMode="auto">
          <a:xfrm>
            <a:off x="5574356" y="3131081"/>
            <a:ext cx="30163" cy="301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Line 184"/>
          <p:cNvSpPr>
            <a:spLocks noChangeShapeType="1"/>
          </p:cNvSpPr>
          <p:nvPr/>
        </p:nvSpPr>
        <p:spPr bwMode="auto">
          <a:xfrm>
            <a:off x="5344169" y="3145369"/>
            <a:ext cx="4905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Rectangle 185"/>
          <p:cNvSpPr>
            <a:spLocks noChangeArrowheads="1"/>
          </p:cNvSpPr>
          <p:nvPr/>
        </p:nvSpPr>
        <p:spPr bwMode="auto">
          <a:xfrm>
            <a:off x="5552131" y="3343806"/>
            <a:ext cx="42863" cy="428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Line 186"/>
          <p:cNvSpPr>
            <a:spLocks noChangeShapeType="1"/>
          </p:cNvSpPr>
          <p:nvPr/>
        </p:nvSpPr>
        <p:spPr bwMode="auto">
          <a:xfrm>
            <a:off x="5404494" y="3366031"/>
            <a:ext cx="338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Line 187"/>
          <p:cNvSpPr>
            <a:spLocks noChangeShapeType="1"/>
          </p:cNvSpPr>
          <p:nvPr/>
        </p:nvSpPr>
        <p:spPr bwMode="auto">
          <a:xfrm flipV="1">
            <a:off x="5431481" y="3497794"/>
            <a:ext cx="92075" cy="87313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Line 188"/>
          <p:cNvSpPr>
            <a:spLocks noChangeShapeType="1"/>
          </p:cNvSpPr>
          <p:nvPr/>
        </p:nvSpPr>
        <p:spPr bwMode="auto">
          <a:xfrm flipH="1" flipV="1">
            <a:off x="5523556" y="3497794"/>
            <a:ext cx="90488" cy="87313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Line 189"/>
          <p:cNvSpPr>
            <a:spLocks noChangeShapeType="1"/>
          </p:cNvSpPr>
          <p:nvPr/>
        </p:nvSpPr>
        <p:spPr bwMode="auto">
          <a:xfrm>
            <a:off x="5431481" y="3585106"/>
            <a:ext cx="92075" cy="889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Line 190"/>
          <p:cNvSpPr>
            <a:spLocks noChangeShapeType="1"/>
          </p:cNvSpPr>
          <p:nvPr/>
        </p:nvSpPr>
        <p:spPr bwMode="auto">
          <a:xfrm flipH="1">
            <a:off x="5523556" y="3585106"/>
            <a:ext cx="90488" cy="889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Line 191"/>
          <p:cNvSpPr>
            <a:spLocks noChangeShapeType="1"/>
          </p:cNvSpPr>
          <p:nvPr/>
        </p:nvSpPr>
        <p:spPr bwMode="auto">
          <a:xfrm flipV="1">
            <a:off x="5523556" y="3497794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Rectangle 192"/>
          <p:cNvSpPr>
            <a:spLocks noChangeArrowheads="1"/>
          </p:cNvSpPr>
          <p:nvPr/>
        </p:nvSpPr>
        <p:spPr bwMode="auto">
          <a:xfrm>
            <a:off x="5055244" y="4018494"/>
            <a:ext cx="14288" cy="142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Line 193"/>
          <p:cNvSpPr>
            <a:spLocks noChangeShapeType="1"/>
          </p:cNvSpPr>
          <p:nvPr/>
        </p:nvSpPr>
        <p:spPr bwMode="auto">
          <a:xfrm flipH="1">
            <a:off x="4685356" y="4024844"/>
            <a:ext cx="3175" cy="0"/>
          </a:xfrm>
          <a:prstGeom prst="line">
            <a:avLst/>
          </a:prstGeom>
          <a:noFill/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Freeform 194"/>
          <p:cNvSpPr>
            <a:spLocks/>
          </p:cNvSpPr>
          <p:nvPr/>
        </p:nvSpPr>
        <p:spPr bwMode="auto">
          <a:xfrm>
            <a:off x="4685356" y="3997856"/>
            <a:ext cx="47625" cy="55563"/>
          </a:xfrm>
          <a:custGeom>
            <a:avLst/>
            <a:gdLst>
              <a:gd name="T0" fmla="*/ 63 w 63"/>
              <a:gd name="T1" fmla="*/ 0 h 72"/>
              <a:gd name="T2" fmla="*/ 0 w 63"/>
              <a:gd name="T3" fmla="*/ 36 h 72"/>
              <a:gd name="T4" fmla="*/ 63 w 63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72">
                <a:moveTo>
                  <a:pt x="63" y="0"/>
                </a:moveTo>
                <a:lnTo>
                  <a:pt x="0" y="36"/>
                </a:lnTo>
                <a:lnTo>
                  <a:pt x="63" y="72"/>
                </a:lnTo>
              </a:path>
            </a:pathLst>
          </a:custGeom>
          <a:noFill/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Line 195"/>
          <p:cNvSpPr>
            <a:spLocks noChangeShapeType="1"/>
          </p:cNvSpPr>
          <p:nvPr/>
        </p:nvSpPr>
        <p:spPr bwMode="auto">
          <a:xfrm>
            <a:off x="4685356" y="4024844"/>
            <a:ext cx="8413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Rectangle 196"/>
          <p:cNvSpPr>
            <a:spLocks noChangeArrowheads="1"/>
          </p:cNvSpPr>
          <p:nvPr/>
        </p:nvSpPr>
        <p:spPr bwMode="auto">
          <a:xfrm>
            <a:off x="5564831" y="4234394"/>
            <a:ext cx="19050" cy="206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Line 197"/>
          <p:cNvSpPr>
            <a:spLocks noChangeShapeType="1"/>
          </p:cNvSpPr>
          <p:nvPr/>
        </p:nvSpPr>
        <p:spPr bwMode="auto">
          <a:xfrm>
            <a:off x="5220344" y="4245506"/>
            <a:ext cx="706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Rectangle 198"/>
          <p:cNvSpPr>
            <a:spLocks noChangeArrowheads="1"/>
          </p:cNvSpPr>
          <p:nvPr/>
        </p:nvSpPr>
        <p:spPr bwMode="auto">
          <a:xfrm>
            <a:off x="5463231" y="4456644"/>
            <a:ext cx="17463" cy="190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Line 199"/>
          <p:cNvSpPr>
            <a:spLocks noChangeShapeType="1"/>
          </p:cNvSpPr>
          <p:nvPr/>
        </p:nvSpPr>
        <p:spPr bwMode="auto">
          <a:xfrm>
            <a:off x="5090169" y="4464581"/>
            <a:ext cx="7651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Rectangle 200"/>
          <p:cNvSpPr>
            <a:spLocks noChangeArrowheads="1"/>
          </p:cNvSpPr>
          <p:nvPr/>
        </p:nvSpPr>
        <p:spPr bwMode="auto">
          <a:xfrm>
            <a:off x="5755331" y="4680481"/>
            <a:ext cx="9525" cy="111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Line 201"/>
          <p:cNvSpPr>
            <a:spLocks noChangeShapeType="1"/>
          </p:cNvSpPr>
          <p:nvPr/>
        </p:nvSpPr>
        <p:spPr bwMode="auto">
          <a:xfrm>
            <a:off x="6360169" y="4685244"/>
            <a:ext cx="3175" cy="0"/>
          </a:xfrm>
          <a:prstGeom prst="line">
            <a:avLst/>
          </a:pr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Freeform 202"/>
          <p:cNvSpPr>
            <a:spLocks/>
          </p:cNvSpPr>
          <p:nvPr/>
        </p:nvSpPr>
        <p:spPr bwMode="auto">
          <a:xfrm>
            <a:off x="6315719" y="4658256"/>
            <a:ext cx="47625" cy="53975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Line 203"/>
          <p:cNvSpPr>
            <a:spLocks noChangeShapeType="1"/>
          </p:cNvSpPr>
          <p:nvPr/>
        </p:nvSpPr>
        <p:spPr bwMode="auto">
          <a:xfrm>
            <a:off x="5094931" y="4685244"/>
            <a:ext cx="1268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Rectangle 204"/>
          <p:cNvSpPr>
            <a:spLocks noChangeArrowheads="1"/>
          </p:cNvSpPr>
          <p:nvPr/>
        </p:nvSpPr>
        <p:spPr bwMode="auto">
          <a:xfrm>
            <a:off x="5423544" y="4901144"/>
            <a:ext cx="11113" cy="9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Line 206"/>
          <p:cNvSpPr>
            <a:spLocks noChangeShapeType="1"/>
          </p:cNvSpPr>
          <p:nvPr/>
        </p:nvSpPr>
        <p:spPr bwMode="auto">
          <a:xfrm>
            <a:off x="4698056" y="4905906"/>
            <a:ext cx="14620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Line 207"/>
          <p:cNvSpPr>
            <a:spLocks noChangeShapeType="1"/>
          </p:cNvSpPr>
          <p:nvPr/>
        </p:nvSpPr>
        <p:spPr bwMode="auto">
          <a:xfrm flipV="1">
            <a:off x="5280669" y="5037668"/>
            <a:ext cx="155575" cy="87313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Line 208"/>
          <p:cNvSpPr>
            <a:spLocks noChangeShapeType="1"/>
          </p:cNvSpPr>
          <p:nvPr/>
        </p:nvSpPr>
        <p:spPr bwMode="auto">
          <a:xfrm flipH="1" flipV="1">
            <a:off x="5436244" y="5037668"/>
            <a:ext cx="155575" cy="87313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Line 209"/>
          <p:cNvSpPr>
            <a:spLocks noChangeShapeType="1"/>
          </p:cNvSpPr>
          <p:nvPr/>
        </p:nvSpPr>
        <p:spPr bwMode="auto">
          <a:xfrm>
            <a:off x="5280669" y="5124981"/>
            <a:ext cx="155575" cy="889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Line 210"/>
          <p:cNvSpPr>
            <a:spLocks noChangeShapeType="1"/>
          </p:cNvSpPr>
          <p:nvPr/>
        </p:nvSpPr>
        <p:spPr bwMode="auto">
          <a:xfrm flipH="1">
            <a:off x="5436244" y="5124981"/>
            <a:ext cx="155575" cy="8890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Line 211"/>
          <p:cNvSpPr>
            <a:spLocks noChangeShapeType="1"/>
          </p:cNvSpPr>
          <p:nvPr/>
        </p:nvSpPr>
        <p:spPr bwMode="auto">
          <a:xfrm flipV="1">
            <a:off x="5436244" y="5037668"/>
            <a:ext cx="0" cy="176213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Rectangle 7"/>
          <p:cNvSpPr>
            <a:spLocks noChangeArrowheads="1"/>
          </p:cNvSpPr>
          <p:nvPr/>
        </p:nvSpPr>
        <p:spPr bwMode="auto">
          <a:xfrm>
            <a:off x="4611694" y="5733256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0.5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07504" y="6453336"/>
            <a:ext cx="4129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PLoS</a:t>
            </a:r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 7(1): e29849.doi:10.1371/journal.pone.002849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tangle 102"/>
          <p:cNvSpPr>
            <a:spLocks noChangeArrowheads="1"/>
          </p:cNvSpPr>
          <p:nvPr/>
        </p:nvSpPr>
        <p:spPr bwMode="auto">
          <a:xfrm>
            <a:off x="2339752" y="1412776"/>
            <a:ext cx="2079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of events (% per annum)</a:t>
            </a:r>
          </a:p>
        </p:txBody>
      </p:sp>
      <p:sp>
        <p:nvSpPr>
          <p:cNvPr id="122" name="Rectangle 370"/>
          <p:cNvSpPr>
            <a:spLocks noChangeArrowheads="1"/>
          </p:cNvSpPr>
          <p:nvPr/>
        </p:nvSpPr>
        <p:spPr bwMode="auto">
          <a:xfrm>
            <a:off x="971030" y="5781054"/>
            <a:ext cx="100013" cy="1000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Line 371"/>
          <p:cNvSpPr>
            <a:spLocks noChangeShapeType="1"/>
          </p:cNvSpPr>
          <p:nvPr/>
        </p:nvSpPr>
        <p:spPr bwMode="auto">
          <a:xfrm>
            <a:off x="899592" y="5830267"/>
            <a:ext cx="242888" cy="0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Rectangle 372"/>
          <p:cNvSpPr>
            <a:spLocks noChangeArrowheads="1"/>
          </p:cNvSpPr>
          <p:nvPr/>
        </p:nvSpPr>
        <p:spPr bwMode="auto">
          <a:xfrm>
            <a:off x="1190105" y="5777879"/>
            <a:ext cx="4857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99% or</a:t>
            </a:r>
          </a:p>
        </p:txBody>
      </p:sp>
      <p:sp>
        <p:nvSpPr>
          <p:cNvPr id="221" name="Freeform 373"/>
          <p:cNvSpPr>
            <a:spLocks/>
          </p:cNvSpPr>
          <p:nvPr/>
        </p:nvSpPr>
        <p:spPr bwMode="auto">
          <a:xfrm>
            <a:off x="1810420" y="5754067"/>
            <a:ext cx="241300" cy="152400"/>
          </a:xfrm>
          <a:custGeom>
            <a:avLst/>
            <a:gdLst>
              <a:gd name="T0" fmla="*/ 76 w 152"/>
              <a:gd name="T1" fmla="*/ 0 h 96"/>
              <a:gd name="T2" fmla="*/ 0 w 152"/>
              <a:gd name="T3" fmla="*/ 48 h 96"/>
              <a:gd name="T4" fmla="*/ 76 w 152"/>
              <a:gd name="T5" fmla="*/ 96 h 96"/>
              <a:gd name="T6" fmla="*/ 152 w 152"/>
              <a:gd name="T7" fmla="*/ 48 h 96"/>
              <a:gd name="T8" fmla="*/ 76 w 152"/>
              <a:gd name="T9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" h="96">
                <a:moveTo>
                  <a:pt x="76" y="0"/>
                </a:moveTo>
                <a:lnTo>
                  <a:pt x="0" y="48"/>
                </a:lnTo>
                <a:lnTo>
                  <a:pt x="76" y="96"/>
                </a:lnTo>
                <a:lnTo>
                  <a:pt x="152" y="48"/>
                </a:lnTo>
                <a:lnTo>
                  <a:pt x="7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Freeform 374"/>
          <p:cNvSpPr>
            <a:spLocks/>
          </p:cNvSpPr>
          <p:nvPr/>
        </p:nvSpPr>
        <p:spPr bwMode="auto">
          <a:xfrm>
            <a:off x="1810420" y="5754067"/>
            <a:ext cx="241300" cy="152400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Line 375"/>
          <p:cNvSpPr>
            <a:spLocks noChangeShapeType="1"/>
          </p:cNvSpPr>
          <p:nvPr/>
        </p:nvSpPr>
        <p:spPr bwMode="auto">
          <a:xfrm flipV="1">
            <a:off x="1931070" y="5754067"/>
            <a:ext cx="0" cy="1524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Rectangle 376"/>
          <p:cNvSpPr>
            <a:spLocks noChangeArrowheads="1"/>
          </p:cNvSpPr>
          <p:nvPr/>
        </p:nvSpPr>
        <p:spPr bwMode="auto">
          <a:xfrm>
            <a:off x="2124441" y="5779467"/>
            <a:ext cx="50334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95% CI</a:t>
            </a:r>
          </a:p>
        </p:txBody>
      </p:sp>
    </p:spTree>
    <p:extLst>
      <p:ext uri="{BB962C8B-B14F-4D97-AF65-F5344CB8AC3E}">
        <p14:creationId xmlns:p14="http://schemas.microsoft.com/office/powerpoint/2010/main" val="14876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251520" y="481236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Collaboration: Analyses*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408127"/>
            <a:ext cx="8147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individual participant data (as opposed to tabular data)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Intention-to-treat analyses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results standardised per mmol/L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LDL-cholesterol reduction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10584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Journal of Cardiology 1995; 75: 1130-4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2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193204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2005: included 14 trials of statin vs control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769139"/>
              </p:ext>
            </p:extLst>
          </p:nvPr>
        </p:nvGraphicFramePr>
        <p:xfrm>
          <a:off x="251520" y="692696"/>
          <a:ext cx="8785225" cy="5714831"/>
        </p:xfrm>
        <a:graphic>
          <a:graphicData uri="http://schemas.openxmlformats.org/drawingml/2006/table">
            <a:tbl>
              <a:tblPr/>
              <a:tblGrid>
                <a:gridCol w="1512168"/>
                <a:gridCol w="1583457"/>
                <a:gridCol w="936625"/>
                <a:gridCol w="1944688"/>
                <a:gridCol w="2808287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S20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-40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4444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Angina or previous MI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5.5-8.0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WOSCOPS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6595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Primary prevention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at least 4.0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4159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MI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&lt;6.2 mmol/L;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3.0 to 4.5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Post-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CABG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–80 vs.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L2·5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–5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1351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bypass surgery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LDL-C 3.4-4.5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AFCAPS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TexCAPS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–40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6605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Primary prevention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4.65-6.82 mmol/L;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3.36-4.91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LIPID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9014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MI or hospitalization for unstable angina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4.0-7.0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GISSI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-P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no treatment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4271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Recent MI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≥ 5.2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LIPS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F80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1677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PCI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3.5-7.0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S40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20,536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CHD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, other occlusive arterial disease or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DM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Non-fasting total cholesterol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≥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3·5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PROSPER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5804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History of or risk factors for vascular disease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4·0-9·0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ALLHAT-LLT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usual care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10,355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Hypertension + at least 1 additional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CHD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risk factor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Fasting LDL-C 3.1-4.9 mmol/L (no known CHD); 2.6 to 3.3 mmol/L (known CHD; upper limit 4.1 mmol/L)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ASCOT-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LLA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A10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10,305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Hypertension 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CVD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risk factors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Non-fasting total cholesterol ≤6·5 mmol/L 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ALERT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2102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Renal transplant patients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4·0-9·0 mmol/L.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CARDS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A10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2838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Type 2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DM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≤ 4.14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1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1520" y="269776"/>
            <a:ext cx="8496943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 between the proportional reduction in 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EVENTS and mean absolute LDL-C reduction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14 statin trials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597" y="6464369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2005; 366: 1267-78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19672" y="1412776"/>
            <a:ext cx="5328707" cy="4571992"/>
            <a:chOff x="1043493" y="1416478"/>
            <a:chExt cx="6398618" cy="4571992"/>
          </a:xfrm>
        </p:grpSpPr>
        <p:sp>
          <p:nvSpPr>
            <p:cNvPr id="123" name="Line 66"/>
            <p:cNvSpPr>
              <a:spLocks noChangeShapeType="1"/>
            </p:cNvSpPr>
            <p:nvPr/>
          </p:nvSpPr>
          <p:spPr bwMode="auto">
            <a:xfrm>
              <a:off x="2410430" y="4925786"/>
              <a:ext cx="4964397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67"/>
            <p:cNvSpPr>
              <a:spLocks noChangeShapeType="1"/>
            </p:cNvSpPr>
            <p:nvPr/>
          </p:nvSpPr>
          <p:spPr bwMode="auto">
            <a:xfrm>
              <a:off x="3649718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68"/>
            <p:cNvSpPr>
              <a:spLocks noChangeShapeType="1"/>
            </p:cNvSpPr>
            <p:nvPr/>
          </p:nvSpPr>
          <p:spPr bwMode="auto">
            <a:xfrm>
              <a:off x="4892630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69"/>
            <p:cNvSpPr>
              <a:spLocks noChangeShapeType="1"/>
            </p:cNvSpPr>
            <p:nvPr/>
          </p:nvSpPr>
          <p:spPr bwMode="auto">
            <a:xfrm>
              <a:off x="6135540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70"/>
            <p:cNvSpPr>
              <a:spLocks noChangeShapeType="1"/>
            </p:cNvSpPr>
            <p:nvPr/>
          </p:nvSpPr>
          <p:spPr bwMode="auto">
            <a:xfrm>
              <a:off x="7374827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71"/>
            <p:cNvSpPr>
              <a:spLocks noChangeShapeType="1"/>
            </p:cNvSpPr>
            <p:nvPr/>
          </p:nvSpPr>
          <p:spPr bwMode="auto">
            <a:xfrm flipV="1">
              <a:off x="2410430" y="1535236"/>
              <a:ext cx="0" cy="40674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72"/>
            <p:cNvSpPr>
              <a:spLocks noChangeShapeType="1"/>
            </p:cNvSpPr>
            <p:nvPr/>
          </p:nvSpPr>
          <p:spPr bwMode="auto">
            <a:xfrm flipH="1">
              <a:off x="2279979" y="5602708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73"/>
            <p:cNvSpPr>
              <a:spLocks noChangeShapeType="1"/>
            </p:cNvSpPr>
            <p:nvPr/>
          </p:nvSpPr>
          <p:spPr bwMode="auto">
            <a:xfrm flipH="1">
              <a:off x="2279979" y="4925786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74"/>
            <p:cNvSpPr>
              <a:spLocks noChangeShapeType="1"/>
            </p:cNvSpPr>
            <p:nvPr/>
          </p:nvSpPr>
          <p:spPr bwMode="auto">
            <a:xfrm flipH="1">
              <a:off x="2279979" y="4248863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75"/>
            <p:cNvSpPr>
              <a:spLocks noChangeShapeType="1"/>
            </p:cNvSpPr>
            <p:nvPr/>
          </p:nvSpPr>
          <p:spPr bwMode="auto">
            <a:xfrm flipH="1">
              <a:off x="2279979" y="3568973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76"/>
            <p:cNvSpPr>
              <a:spLocks noChangeShapeType="1"/>
            </p:cNvSpPr>
            <p:nvPr/>
          </p:nvSpPr>
          <p:spPr bwMode="auto">
            <a:xfrm flipH="1">
              <a:off x="2279979" y="2892051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77"/>
            <p:cNvSpPr>
              <a:spLocks noChangeShapeType="1"/>
            </p:cNvSpPr>
            <p:nvPr/>
          </p:nvSpPr>
          <p:spPr bwMode="auto">
            <a:xfrm flipH="1">
              <a:off x="2279979" y="2215128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78"/>
            <p:cNvSpPr>
              <a:spLocks noChangeShapeType="1"/>
            </p:cNvSpPr>
            <p:nvPr/>
          </p:nvSpPr>
          <p:spPr bwMode="auto">
            <a:xfrm flipH="1">
              <a:off x="2279979" y="1535236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Rectangle 79"/>
            <p:cNvSpPr>
              <a:spLocks noChangeArrowheads="1"/>
            </p:cNvSpPr>
            <p:nvPr/>
          </p:nvSpPr>
          <p:spPr bwMode="auto">
            <a:xfrm>
              <a:off x="3468535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0.5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7" name="Rectangle 80"/>
            <p:cNvSpPr>
              <a:spLocks noChangeArrowheads="1"/>
            </p:cNvSpPr>
            <p:nvPr/>
          </p:nvSpPr>
          <p:spPr bwMode="auto">
            <a:xfrm>
              <a:off x="4711448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1.0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8" name="Rectangle 81"/>
            <p:cNvSpPr>
              <a:spLocks noChangeArrowheads="1"/>
            </p:cNvSpPr>
            <p:nvPr/>
          </p:nvSpPr>
          <p:spPr bwMode="auto">
            <a:xfrm>
              <a:off x="5954358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1.5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9" name="Rectangle 82"/>
            <p:cNvSpPr>
              <a:spLocks noChangeArrowheads="1"/>
            </p:cNvSpPr>
            <p:nvPr/>
          </p:nvSpPr>
          <p:spPr bwMode="auto">
            <a:xfrm>
              <a:off x="7193645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2.0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0" name="Rectangle 83"/>
            <p:cNvSpPr>
              <a:spLocks noChangeArrowheads="1"/>
            </p:cNvSpPr>
            <p:nvPr/>
          </p:nvSpPr>
          <p:spPr bwMode="auto">
            <a:xfrm>
              <a:off x="3687346" y="5773026"/>
              <a:ext cx="328609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Reduction in LDL cholesterol (mmol/L)</a:t>
              </a:r>
              <a:endPara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1" name="Rectangle 84"/>
            <p:cNvSpPr>
              <a:spLocks noChangeArrowheads="1"/>
            </p:cNvSpPr>
            <p:nvPr/>
          </p:nvSpPr>
          <p:spPr bwMode="auto">
            <a:xfrm rot="16200000">
              <a:off x="-653767" y="3392963"/>
              <a:ext cx="360996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GB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Proportional reduction in MVE rate </a:t>
              </a:r>
              <a:r>
                <a:rPr lang="en-GB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(±1 SE</a:t>
              </a:r>
              <a:r>
                <a:rPr lang="en-GB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</a:t>
              </a:r>
            </a:p>
          </p:txBody>
        </p:sp>
        <p:sp>
          <p:nvSpPr>
            <p:cNvPr id="142" name="Rectangle 85"/>
            <p:cNvSpPr>
              <a:spLocks noChangeArrowheads="1"/>
            </p:cNvSpPr>
            <p:nvPr/>
          </p:nvSpPr>
          <p:spPr bwMode="auto">
            <a:xfrm>
              <a:off x="1705344" y="5483950"/>
              <a:ext cx="41838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-10%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3" name="Rectangle 86"/>
            <p:cNvSpPr>
              <a:spLocks noChangeArrowheads="1"/>
            </p:cNvSpPr>
            <p:nvPr/>
          </p:nvSpPr>
          <p:spPr bwMode="auto">
            <a:xfrm>
              <a:off x="1834271" y="4804059"/>
              <a:ext cx="2596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4" name="Rectangle 87"/>
            <p:cNvSpPr>
              <a:spLocks noChangeArrowheads="1"/>
            </p:cNvSpPr>
            <p:nvPr/>
          </p:nvSpPr>
          <p:spPr bwMode="auto">
            <a:xfrm>
              <a:off x="1689325" y="4127137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10%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5" name="Rectangle 88"/>
            <p:cNvSpPr>
              <a:spLocks noChangeArrowheads="1"/>
            </p:cNvSpPr>
            <p:nvPr/>
          </p:nvSpPr>
          <p:spPr bwMode="auto">
            <a:xfrm>
              <a:off x="1689325" y="3450215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20%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6" name="Rectangle 89"/>
            <p:cNvSpPr>
              <a:spLocks noChangeArrowheads="1"/>
            </p:cNvSpPr>
            <p:nvPr/>
          </p:nvSpPr>
          <p:spPr bwMode="auto">
            <a:xfrm>
              <a:off x="1689325" y="2773292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30%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7" name="Rectangle 90"/>
            <p:cNvSpPr>
              <a:spLocks noChangeArrowheads="1"/>
            </p:cNvSpPr>
            <p:nvPr/>
          </p:nvSpPr>
          <p:spPr bwMode="auto">
            <a:xfrm>
              <a:off x="1689325" y="2096370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40%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8" name="Rectangle 91"/>
            <p:cNvSpPr>
              <a:spLocks noChangeArrowheads="1"/>
            </p:cNvSpPr>
            <p:nvPr/>
          </p:nvSpPr>
          <p:spPr bwMode="auto">
            <a:xfrm>
              <a:off x="1689325" y="1416478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50%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9" name="Line 92"/>
            <p:cNvSpPr>
              <a:spLocks noChangeShapeType="1"/>
            </p:cNvSpPr>
            <p:nvPr/>
          </p:nvSpPr>
          <p:spPr bwMode="auto">
            <a:xfrm flipV="1">
              <a:off x="2410430" y="2078556"/>
              <a:ext cx="4964397" cy="2847231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Line 93"/>
            <p:cNvSpPr>
              <a:spLocks noChangeShapeType="1"/>
            </p:cNvSpPr>
            <p:nvPr/>
          </p:nvSpPr>
          <p:spPr bwMode="auto">
            <a:xfrm flipV="1">
              <a:off x="4892630" y="3503656"/>
              <a:ext cx="0" cy="142213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Line 94"/>
            <p:cNvSpPr>
              <a:spLocks noChangeShapeType="1"/>
            </p:cNvSpPr>
            <p:nvPr/>
          </p:nvSpPr>
          <p:spPr bwMode="auto">
            <a:xfrm>
              <a:off x="2410430" y="3503656"/>
              <a:ext cx="2482200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Rectangle 95"/>
            <p:cNvSpPr>
              <a:spLocks noChangeArrowheads="1"/>
            </p:cNvSpPr>
            <p:nvPr/>
          </p:nvSpPr>
          <p:spPr bwMode="auto">
            <a:xfrm>
              <a:off x="3236622" y="4192454"/>
              <a:ext cx="86968" cy="712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Line 96"/>
            <p:cNvSpPr>
              <a:spLocks noChangeShapeType="1"/>
            </p:cNvSpPr>
            <p:nvPr/>
          </p:nvSpPr>
          <p:spPr bwMode="auto">
            <a:xfrm flipV="1">
              <a:off x="3280106" y="3681793"/>
              <a:ext cx="0" cy="108960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Rectangle 97"/>
            <p:cNvSpPr>
              <a:spLocks noChangeArrowheads="1"/>
            </p:cNvSpPr>
            <p:nvPr/>
          </p:nvSpPr>
          <p:spPr bwMode="auto">
            <a:xfrm>
              <a:off x="3682332" y="4418095"/>
              <a:ext cx="144946" cy="12172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Line 98"/>
            <p:cNvSpPr>
              <a:spLocks noChangeShapeType="1"/>
            </p:cNvSpPr>
            <p:nvPr/>
          </p:nvSpPr>
          <p:spPr bwMode="auto">
            <a:xfrm flipV="1">
              <a:off x="3754805" y="4159795"/>
              <a:ext cx="0" cy="638327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Rectangle 99"/>
            <p:cNvSpPr>
              <a:spLocks noChangeArrowheads="1"/>
            </p:cNvSpPr>
            <p:nvPr/>
          </p:nvSpPr>
          <p:spPr bwMode="auto">
            <a:xfrm>
              <a:off x="4465040" y="4248863"/>
              <a:ext cx="68850" cy="53441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Line 100"/>
            <p:cNvSpPr>
              <a:spLocks noChangeShapeType="1"/>
            </p:cNvSpPr>
            <p:nvPr/>
          </p:nvSpPr>
          <p:spPr bwMode="auto">
            <a:xfrm flipV="1">
              <a:off x="4497651" y="3580849"/>
              <a:ext cx="0" cy="13894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Rectangle 101"/>
            <p:cNvSpPr>
              <a:spLocks noChangeArrowheads="1"/>
            </p:cNvSpPr>
            <p:nvPr/>
          </p:nvSpPr>
          <p:spPr bwMode="auto">
            <a:xfrm>
              <a:off x="4653469" y="3378960"/>
              <a:ext cx="86968" cy="712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Line 102"/>
            <p:cNvSpPr>
              <a:spLocks noChangeShapeType="1"/>
            </p:cNvSpPr>
            <p:nvPr/>
          </p:nvSpPr>
          <p:spPr bwMode="auto">
            <a:xfrm flipV="1">
              <a:off x="4696953" y="2871267"/>
              <a:ext cx="0" cy="108663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Rectangle 103"/>
            <p:cNvSpPr>
              <a:spLocks noChangeArrowheads="1"/>
            </p:cNvSpPr>
            <p:nvPr/>
          </p:nvSpPr>
          <p:spPr bwMode="auto">
            <a:xfrm>
              <a:off x="4700575" y="2930646"/>
              <a:ext cx="90592" cy="7422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Line 104"/>
            <p:cNvSpPr>
              <a:spLocks noChangeShapeType="1"/>
            </p:cNvSpPr>
            <p:nvPr/>
          </p:nvSpPr>
          <p:spPr bwMode="auto">
            <a:xfrm flipV="1">
              <a:off x="4744059" y="2446707"/>
              <a:ext cx="0" cy="1039135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Rectangle 105"/>
            <p:cNvSpPr>
              <a:spLocks noChangeArrowheads="1"/>
            </p:cNvSpPr>
            <p:nvPr/>
          </p:nvSpPr>
          <p:spPr bwMode="auto">
            <a:xfrm>
              <a:off x="4863641" y="3462091"/>
              <a:ext cx="213796" cy="17516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Line 106"/>
            <p:cNvSpPr>
              <a:spLocks noChangeShapeType="1"/>
            </p:cNvSpPr>
            <p:nvPr/>
          </p:nvSpPr>
          <p:spPr bwMode="auto">
            <a:xfrm flipV="1">
              <a:off x="4968725" y="3331456"/>
              <a:ext cx="0" cy="43643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Rectangle 107"/>
            <p:cNvSpPr>
              <a:spLocks noChangeArrowheads="1"/>
            </p:cNvSpPr>
            <p:nvPr/>
          </p:nvSpPr>
          <p:spPr bwMode="auto">
            <a:xfrm>
              <a:off x="4896252" y="3292859"/>
              <a:ext cx="144946" cy="11875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Line 108"/>
            <p:cNvSpPr>
              <a:spLocks noChangeShapeType="1"/>
            </p:cNvSpPr>
            <p:nvPr/>
          </p:nvSpPr>
          <p:spPr bwMode="auto">
            <a:xfrm flipV="1">
              <a:off x="4968725" y="3034561"/>
              <a:ext cx="0" cy="638327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Rectangle 109"/>
            <p:cNvSpPr>
              <a:spLocks noChangeArrowheads="1"/>
            </p:cNvSpPr>
            <p:nvPr/>
          </p:nvSpPr>
          <p:spPr bwMode="auto">
            <a:xfrm>
              <a:off x="4936114" y="3975719"/>
              <a:ext cx="119582" cy="97977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Line 110"/>
            <p:cNvSpPr>
              <a:spLocks noChangeShapeType="1"/>
            </p:cNvSpPr>
            <p:nvPr/>
          </p:nvSpPr>
          <p:spPr bwMode="auto">
            <a:xfrm flipV="1">
              <a:off x="4994092" y="3637258"/>
              <a:ext cx="0" cy="77489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Rectangle 111"/>
            <p:cNvSpPr>
              <a:spLocks noChangeArrowheads="1"/>
            </p:cNvSpPr>
            <p:nvPr/>
          </p:nvSpPr>
          <p:spPr bwMode="auto">
            <a:xfrm>
              <a:off x="5012209" y="2975182"/>
              <a:ext cx="115957" cy="9203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Line 112"/>
            <p:cNvSpPr>
              <a:spLocks noChangeShapeType="1"/>
            </p:cNvSpPr>
            <p:nvPr/>
          </p:nvSpPr>
          <p:spPr bwMode="auto">
            <a:xfrm flipV="1">
              <a:off x="5070188" y="2618907"/>
              <a:ext cx="0" cy="80458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113"/>
            <p:cNvSpPr>
              <a:spLocks noChangeArrowheads="1"/>
            </p:cNvSpPr>
            <p:nvPr/>
          </p:nvSpPr>
          <p:spPr bwMode="auto">
            <a:xfrm>
              <a:off x="5041198" y="3307705"/>
              <a:ext cx="57978" cy="5047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Line 114"/>
            <p:cNvSpPr>
              <a:spLocks noChangeShapeType="1"/>
            </p:cNvSpPr>
            <p:nvPr/>
          </p:nvSpPr>
          <p:spPr bwMode="auto">
            <a:xfrm flipV="1">
              <a:off x="5070188" y="2541714"/>
              <a:ext cx="0" cy="1582455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Rectangle 115"/>
            <p:cNvSpPr>
              <a:spLocks noChangeArrowheads="1"/>
            </p:cNvSpPr>
            <p:nvPr/>
          </p:nvSpPr>
          <p:spPr bwMode="auto">
            <a:xfrm>
              <a:off x="5012209" y="2847515"/>
              <a:ext cx="112334" cy="9203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Line 116"/>
            <p:cNvSpPr>
              <a:spLocks noChangeShapeType="1"/>
            </p:cNvSpPr>
            <p:nvPr/>
          </p:nvSpPr>
          <p:spPr bwMode="auto">
            <a:xfrm flipV="1">
              <a:off x="5070188" y="2476397"/>
              <a:ext cx="0" cy="83427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Rectangle 117"/>
            <p:cNvSpPr>
              <a:spLocks noChangeArrowheads="1"/>
            </p:cNvSpPr>
            <p:nvPr/>
          </p:nvSpPr>
          <p:spPr bwMode="auto">
            <a:xfrm>
              <a:off x="5204264" y="2467489"/>
              <a:ext cx="76098" cy="6234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118"/>
            <p:cNvSpPr>
              <a:spLocks noChangeShapeType="1"/>
            </p:cNvSpPr>
            <p:nvPr/>
          </p:nvSpPr>
          <p:spPr bwMode="auto">
            <a:xfrm flipV="1">
              <a:off x="5244123" y="1879635"/>
              <a:ext cx="0" cy="1238056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Rectangle 119"/>
            <p:cNvSpPr>
              <a:spLocks noChangeArrowheads="1"/>
            </p:cNvSpPr>
            <p:nvPr/>
          </p:nvSpPr>
          <p:spPr bwMode="auto">
            <a:xfrm>
              <a:off x="5468789" y="3001901"/>
              <a:ext cx="293517" cy="240487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Line 120"/>
            <p:cNvSpPr>
              <a:spLocks noChangeShapeType="1"/>
            </p:cNvSpPr>
            <p:nvPr/>
          </p:nvSpPr>
          <p:spPr bwMode="auto">
            <a:xfrm flipV="1">
              <a:off x="5613735" y="2963306"/>
              <a:ext cx="0" cy="31767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Rectangle 121"/>
            <p:cNvSpPr>
              <a:spLocks noChangeArrowheads="1"/>
            </p:cNvSpPr>
            <p:nvPr/>
          </p:nvSpPr>
          <p:spPr bwMode="auto">
            <a:xfrm>
              <a:off x="6711701" y="2565465"/>
              <a:ext cx="192054" cy="154386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Line 122"/>
            <p:cNvSpPr>
              <a:spLocks noChangeShapeType="1"/>
            </p:cNvSpPr>
            <p:nvPr/>
          </p:nvSpPr>
          <p:spPr bwMode="auto">
            <a:xfrm flipV="1">
              <a:off x="6809538" y="2396234"/>
              <a:ext cx="0" cy="48987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18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27463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2010*: additional trials of statin vs control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575954"/>
              </p:ext>
            </p:extLst>
          </p:nvPr>
        </p:nvGraphicFramePr>
        <p:xfrm>
          <a:off x="251520" y="836712"/>
          <a:ext cx="8785225" cy="5146303"/>
        </p:xfrm>
        <a:graphic>
          <a:graphicData uri="http://schemas.openxmlformats.org/drawingml/2006/table">
            <a:tbl>
              <a:tblPr/>
              <a:tblGrid>
                <a:gridCol w="1223963"/>
                <a:gridCol w="1871662"/>
                <a:gridCol w="936625"/>
                <a:gridCol w="1944688"/>
                <a:gridCol w="2808287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MEGA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 10-20 vs. usual 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8214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Primary prevention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220-270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JUPITER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20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17 802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Primary prevention (but CRP&gt;2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&lt;130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,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&lt;500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20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1255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Type 2 DM + haemodialysis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80-190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&lt;1000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AURORA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2773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Haemodialysis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None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ALLIANCE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10-80 (until LDL &lt;80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) vs. usual 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2442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110-200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lipid lowering drugs, 130-250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if not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ASPEN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2410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Type 2 DM + CHD or risk factors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&lt;150, TG ≤445 mg/dL with CHD; LDL-C &lt;159, TG ≤600 mg/dL without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GISSI-HF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4574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CHF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None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625879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Lancet 2010; 376: 1670-81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0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27463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2010*: </a:t>
            </a:r>
            <a:r>
              <a:rPr lang="en-GB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intensive statin therapy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60918"/>
              </p:ext>
            </p:extLst>
          </p:nvPr>
        </p:nvGraphicFramePr>
        <p:xfrm>
          <a:off x="251520" y="836712"/>
          <a:ext cx="8785225" cy="3951945"/>
        </p:xfrm>
        <a:graphic>
          <a:graphicData uri="http://schemas.openxmlformats.org/drawingml/2006/table">
            <a:tbl>
              <a:tblPr/>
              <a:tblGrid>
                <a:gridCol w="1223963"/>
                <a:gridCol w="1871662"/>
                <a:gridCol w="936625"/>
                <a:gridCol w="1944688"/>
                <a:gridCol w="2808287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PROVE-IT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P 40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4162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ACS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≤240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to Z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 40 then S 80 vs. placebo then S 20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4497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ACS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≤250 mg/dL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TNT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A 10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10,001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130-250 mg/dL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≤600 mg/dL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IDEAL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S 20-40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8888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≤600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SEARCH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 80 vs. S 20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12,064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≥4.5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mmol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/L or ≥3.5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if on statins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625879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Lancet 2010; 376: 1670-81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41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006475" y="82550"/>
            <a:ext cx="7131050" cy="669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2068513" y="1125538"/>
            <a:ext cx="4125912" cy="4311650"/>
          </a:xfrm>
          <a:custGeom>
            <a:avLst/>
            <a:gdLst>
              <a:gd name="T0" fmla="*/ 0 w 295"/>
              <a:gd name="T1" fmla="*/ 0 h 306"/>
              <a:gd name="T2" fmla="*/ 0 w 295"/>
              <a:gd name="T3" fmla="*/ 2147483647 h 306"/>
              <a:gd name="T4" fmla="*/ 2147483647 w 295"/>
              <a:gd name="T5" fmla="*/ 2147483647 h 306"/>
              <a:gd name="T6" fmla="*/ 0 60000 65536"/>
              <a:gd name="T7" fmla="*/ 0 60000 65536"/>
              <a:gd name="T8" fmla="*/ 0 60000 65536"/>
              <a:gd name="T9" fmla="*/ 0 w 295"/>
              <a:gd name="T10" fmla="*/ 0 h 306"/>
              <a:gd name="T11" fmla="*/ 295 w 295"/>
              <a:gd name="T12" fmla="*/ 306 h 3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306">
                <a:moveTo>
                  <a:pt x="0" y="0"/>
                </a:moveTo>
                <a:lnTo>
                  <a:pt x="0" y="306"/>
                </a:lnTo>
                <a:lnTo>
                  <a:pt x="295" y="306"/>
                </a:lnTo>
              </a:path>
            </a:pathLst>
          </a:custGeom>
          <a:noFill/>
          <a:ln w="9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2068513" y="5437188"/>
            <a:ext cx="4125912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0685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489200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28940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3131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1386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5434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9641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3689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57880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1944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2068513" y="5437188"/>
            <a:ext cx="1587" cy="211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2068513" y="1125538"/>
            <a:ext cx="1587" cy="431165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H="1">
            <a:off x="1998663" y="543718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H="1">
            <a:off x="1998663" y="4718050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 flipH="1">
            <a:off x="1998663" y="4000500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 flipH="1">
            <a:off x="1998663" y="3281363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 flipH="1">
            <a:off x="1998663" y="2562225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 flipH="1">
            <a:off x="1998663" y="184308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H="1">
            <a:off x="1998663" y="112553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7" name="Rectangle 41"/>
          <p:cNvSpPr>
            <a:spLocks noChangeArrowheads="1"/>
          </p:cNvSpPr>
          <p:nvPr/>
        </p:nvSpPr>
        <p:spPr bwMode="auto">
          <a:xfrm>
            <a:off x="1617663" y="5364163"/>
            <a:ext cx="3333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0%</a:t>
            </a:r>
          </a:p>
        </p:txBody>
      </p:sp>
      <p:sp>
        <p:nvSpPr>
          <p:cNvPr id="28" name="Rectangle 42"/>
          <p:cNvSpPr>
            <a:spLocks noChangeArrowheads="1"/>
          </p:cNvSpPr>
          <p:nvPr/>
        </p:nvSpPr>
        <p:spPr bwMode="auto">
          <a:xfrm>
            <a:off x="1617663" y="4646613"/>
            <a:ext cx="3333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5%</a:t>
            </a:r>
          </a:p>
        </p:txBody>
      </p:sp>
      <p:sp>
        <p:nvSpPr>
          <p:cNvPr id="29" name="Rectangle 43"/>
          <p:cNvSpPr>
            <a:spLocks noChangeArrowheads="1"/>
          </p:cNvSpPr>
          <p:nvPr/>
        </p:nvSpPr>
        <p:spPr bwMode="auto">
          <a:xfrm>
            <a:off x="1547813" y="3927475"/>
            <a:ext cx="4619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10%</a:t>
            </a:r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1547813" y="3208338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15%</a:t>
            </a:r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1547813" y="2490788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20%</a:t>
            </a:r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1547813" y="1771650"/>
            <a:ext cx="4619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25%</a:t>
            </a:r>
          </a:p>
        </p:txBody>
      </p:sp>
      <p:sp>
        <p:nvSpPr>
          <p:cNvPr id="33" name="Rectangle 47"/>
          <p:cNvSpPr>
            <a:spLocks noChangeArrowheads="1"/>
          </p:cNvSpPr>
          <p:nvPr/>
        </p:nvSpPr>
        <p:spPr bwMode="auto">
          <a:xfrm>
            <a:off x="1547813" y="1052513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30%</a:t>
            </a:r>
          </a:p>
        </p:txBody>
      </p:sp>
      <p:sp>
        <p:nvSpPr>
          <p:cNvPr id="34" name="Rectangle 48"/>
          <p:cNvSpPr>
            <a:spLocks noChangeArrowheads="1"/>
          </p:cNvSpPr>
          <p:nvPr/>
        </p:nvSpPr>
        <p:spPr bwMode="auto">
          <a:xfrm>
            <a:off x="1984375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0.0</a:t>
            </a:r>
          </a:p>
        </p:txBody>
      </p:sp>
      <p:sp>
        <p:nvSpPr>
          <p:cNvPr id="35" name="Rectangle 49"/>
          <p:cNvSpPr>
            <a:spLocks noChangeArrowheads="1"/>
          </p:cNvSpPr>
          <p:nvPr/>
        </p:nvSpPr>
        <p:spPr bwMode="auto">
          <a:xfrm>
            <a:off x="4040188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0.5</a:t>
            </a:r>
          </a:p>
        </p:txBody>
      </p:sp>
      <p:sp>
        <p:nvSpPr>
          <p:cNvPr id="36" name="Rectangle 50"/>
          <p:cNvSpPr>
            <a:spLocks noChangeArrowheads="1"/>
          </p:cNvSpPr>
          <p:nvPr/>
        </p:nvSpPr>
        <p:spPr bwMode="auto">
          <a:xfrm>
            <a:off x="6110288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1.0</a:t>
            </a:r>
          </a:p>
        </p:txBody>
      </p:sp>
      <p:sp>
        <p:nvSpPr>
          <p:cNvPr id="38" name="Freeform 51"/>
          <p:cNvSpPr>
            <a:spLocks/>
          </p:cNvSpPr>
          <p:nvPr/>
        </p:nvSpPr>
        <p:spPr bwMode="auto">
          <a:xfrm>
            <a:off x="4095750" y="2816225"/>
            <a:ext cx="153988" cy="1057275"/>
          </a:xfrm>
          <a:custGeom>
            <a:avLst/>
            <a:gdLst>
              <a:gd name="T0" fmla="*/ 467 w 11"/>
              <a:gd name="T1" fmla="*/ 0 h 75"/>
              <a:gd name="T2" fmla="*/ 0 w 11"/>
              <a:gd name="T3" fmla="*/ 2922 h 75"/>
              <a:gd name="T4" fmla="*/ 467 w 11"/>
              <a:gd name="T5" fmla="*/ 5914 h 75"/>
              <a:gd name="T6" fmla="*/ 855 w 11"/>
              <a:gd name="T7" fmla="*/ 2922 h 75"/>
              <a:gd name="T8" fmla="*/ 467 w 11"/>
              <a:gd name="T9" fmla="*/ 0 h 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75"/>
              <a:gd name="T17" fmla="*/ 11 w 11"/>
              <a:gd name="T18" fmla="*/ 75 h 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75">
                <a:moveTo>
                  <a:pt x="6" y="0"/>
                </a:moveTo>
                <a:lnTo>
                  <a:pt x="0" y="37"/>
                </a:lnTo>
                <a:lnTo>
                  <a:pt x="6" y="75"/>
                </a:lnTo>
                <a:lnTo>
                  <a:pt x="11" y="37"/>
                </a:lnTo>
                <a:lnTo>
                  <a:pt x="6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9" name="Rectangle 52"/>
          <p:cNvSpPr>
            <a:spLocks noChangeArrowheads="1"/>
          </p:cNvSpPr>
          <p:nvPr/>
        </p:nvSpPr>
        <p:spPr bwMode="auto">
          <a:xfrm>
            <a:off x="3491880" y="2348880"/>
            <a:ext cx="641201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vs.</a:t>
            </a:r>
          </a:p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Less</a:t>
            </a:r>
          </a:p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(5 trials)</a:t>
            </a:r>
          </a:p>
        </p:txBody>
      </p:sp>
      <p:sp>
        <p:nvSpPr>
          <p:cNvPr id="40" name="Freeform 56"/>
          <p:cNvSpPr>
            <a:spLocks/>
          </p:cNvSpPr>
          <p:nvPr/>
        </p:nvSpPr>
        <p:spPr bwMode="auto">
          <a:xfrm>
            <a:off x="6418263" y="1957388"/>
            <a:ext cx="152400" cy="688975"/>
          </a:xfrm>
          <a:custGeom>
            <a:avLst/>
            <a:gdLst>
              <a:gd name="T0" fmla="*/ 959746027 w 11"/>
              <a:gd name="T1" fmla="*/ 0 h 49"/>
              <a:gd name="T2" fmla="*/ 0 w 11"/>
              <a:gd name="T3" fmla="*/ 2147483647 h 49"/>
              <a:gd name="T4" fmla="*/ 959746027 w 11"/>
              <a:gd name="T5" fmla="*/ 2147483647 h 49"/>
              <a:gd name="T6" fmla="*/ 2111432861 w 11"/>
              <a:gd name="T7" fmla="*/ 2147483647 h 49"/>
              <a:gd name="T8" fmla="*/ 959746027 w 11"/>
              <a:gd name="T9" fmla="*/ 0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49"/>
              <a:gd name="T17" fmla="*/ 11 w 11"/>
              <a:gd name="T18" fmla="*/ 49 h 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49">
                <a:moveTo>
                  <a:pt x="5" y="0"/>
                </a:moveTo>
                <a:lnTo>
                  <a:pt x="0" y="24"/>
                </a:lnTo>
                <a:lnTo>
                  <a:pt x="5" y="49"/>
                </a:lnTo>
                <a:lnTo>
                  <a:pt x="11" y="24"/>
                </a:lnTo>
                <a:lnTo>
                  <a:pt x="5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1" name="Rectangle 57"/>
          <p:cNvSpPr>
            <a:spLocks noChangeArrowheads="1"/>
          </p:cNvSpPr>
          <p:nvPr/>
        </p:nvSpPr>
        <p:spPr bwMode="auto">
          <a:xfrm>
            <a:off x="6660232" y="1932955"/>
            <a:ext cx="123348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Statin vs. control</a:t>
            </a:r>
          </a:p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(21 trials)</a:t>
            </a:r>
          </a:p>
        </p:txBody>
      </p:sp>
      <p:sp>
        <p:nvSpPr>
          <p:cNvPr id="42" name="Line 61"/>
          <p:cNvSpPr>
            <a:spLocks noChangeShapeType="1"/>
          </p:cNvSpPr>
          <p:nvPr/>
        </p:nvSpPr>
        <p:spPr bwMode="auto">
          <a:xfrm flipV="1">
            <a:off x="2068513" y="1970088"/>
            <a:ext cx="4530725" cy="346710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4" name="Line 62"/>
          <p:cNvSpPr>
            <a:spLocks noChangeShapeType="1"/>
          </p:cNvSpPr>
          <p:nvPr/>
        </p:nvSpPr>
        <p:spPr bwMode="auto">
          <a:xfrm flipV="1">
            <a:off x="6194426" y="2281238"/>
            <a:ext cx="1588" cy="3155950"/>
          </a:xfrm>
          <a:prstGeom prst="line">
            <a:avLst/>
          </a:prstGeom>
          <a:noFill/>
          <a:ln w="20701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2068513" y="2281238"/>
            <a:ext cx="4125913" cy="1588"/>
          </a:xfrm>
          <a:prstGeom prst="line">
            <a:avLst/>
          </a:prstGeom>
          <a:noFill/>
          <a:ln w="20701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grpSp>
        <p:nvGrpSpPr>
          <p:cNvPr id="47" name="Group 65"/>
          <p:cNvGrpSpPr>
            <a:grpSpLocks/>
          </p:cNvGrpSpPr>
          <p:nvPr/>
        </p:nvGrpSpPr>
        <p:grpSpPr bwMode="auto">
          <a:xfrm>
            <a:off x="4670425" y="1957388"/>
            <a:ext cx="139700" cy="3338512"/>
            <a:chOff x="2942" y="1233"/>
            <a:chExt cx="88" cy="210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9" name="Rectangle 67"/>
            <p:cNvSpPr>
              <a:spLocks noChangeArrowheads="1"/>
            </p:cNvSpPr>
            <p:nvPr/>
          </p:nvSpPr>
          <p:spPr bwMode="auto">
            <a:xfrm>
              <a:off x="2942" y="2173"/>
              <a:ext cx="88" cy="8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GB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" name="Line 68"/>
            <p:cNvSpPr>
              <a:spLocks noChangeShapeType="1"/>
            </p:cNvSpPr>
            <p:nvPr/>
          </p:nvSpPr>
          <p:spPr bwMode="auto">
            <a:xfrm flipV="1">
              <a:off x="2986" y="1233"/>
              <a:ext cx="1" cy="2103"/>
            </a:xfrm>
            <a:prstGeom prst="line">
              <a:avLst/>
            </a:prstGeom>
            <a:grpFill/>
            <a:ln w="20701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1" hangingPunct="1"/>
              <a:endParaRPr lang="en-GB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sp>
        <p:nvSpPr>
          <p:cNvPr id="48" name="Rectangle 69"/>
          <p:cNvSpPr>
            <a:spLocks noChangeArrowheads="1"/>
          </p:cNvSpPr>
          <p:nvPr/>
        </p:nvSpPr>
        <p:spPr bwMode="auto">
          <a:xfrm>
            <a:off x="4865688" y="3463925"/>
            <a:ext cx="8763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PROVE-IT </a:t>
            </a:r>
          </a:p>
        </p:txBody>
      </p:sp>
      <p:sp>
        <p:nvSpPr>
          <p:cNvPr id="54" name="Rectangle 72"/>
          <p:cNvSpPr>
            <a:spLocks noChangeArrowheads="1"/>
          </p:cNvSpPr>
          <p:nvPr/>
        </p:nvSpPr>
        <p:spPr bwMode="auto">
          <a:xfrm>
            <a:off x="4516438" y="1646238"/>
            <a:ext cx="209550" cy="211137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Line 73"/>
          <p:cNvSpPr>
            <a:spLocks noChangeShapeType="1"/>
          </p:cNvSpPr>
          <p:nvPr/>
        </p:nvSpPr>
        <p:spPr bwMode="auto">
          <a:xfrm flipV="1">
            <a:off x="4627563" y="871538"/>
            <a:ext cx="1588" cy="1846262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3" name="Rectangle 74"/>
          <p:cNvSpPr>
            <a:spLocks noChangeArrowheads="1"/>
          </p:cNvSpPr>
          <p:nvPr/>
        </p:nvSpPr>
        <p:spPr bwMode="auto">
          <a:xfrm>
            <a:off x="4752975" y="1689100"/>
            <a:ext cx="4127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TNT </a:t>
            </a:r>
          </a:p>
        </p:txBody>
      </p:sp>
      <p:sp>
        <p:nvSpPr>
          <p:cNvPr id="59" name="Rectangle 75"/>
          <p:cNvSpPr>
            <a:spLocks noChangeArrowheads="1"/>
          </p:cNvSpPr>
          <p:nvPr/>
        </p:nvSpPr>
        <p:spPr bwMode="auto">
          <a:xfrm>
            <a:off x="4249738" y="2914650"/>
            <a:ext cx="209550" cy="211137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Line 76"/>
          <p:cNvSpPr>
            <a:spLocks noChangeShapeType="1"/>
          </p:cNvSpPr>
          <p:nvPr/>
        </p:nvSpPr>
        <p:spPr bwMode="auto">
          <a:xfrm flipV="1">
            <a:off x="4362451" y="2027238"/>
            <a:ext cx="1588" cy="20716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8" name="Rectangle 77"/>
          <p:cNvSpPr>
            <a:spLocks noChangeArrowheads="1"/>
          </p:cNvSpPr>
          <p:nvPr/>
        </p:nvSpPr>
        <p:spPr bwMode="auto">
          <a:xfrm>
            <a:off x="4473575" y="2957513"/>
            <a:ext cx="5683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IDEAL </a:t>
            </a:r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3565525" y="4633913"/>
            <a:ext cx="236538" cy="23971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4" name="Line 79"/>
          <p:cNvSpPr>
            <a:spLocks noChangeShapeType="1"/>
          </p:cNvSpPr>
          <p:nvPr/>
        </p:nvSpPr>
        <p:spPr bwMode="auto">
          <a:xfrm flipV="1">
            <a:off x="3676650" y="3775075"/>
            <a:ext cx="1588" cy="2043113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5" name="Rectangle 80"/>
          <p:cNvSpPr>
            <a:spLocks noChangeArrowheads="1"/>
          </p:cNvSpPr>
          <p:nvPr/>
        </p:nvSpPr>
        <p:spPr bwMode="auto">
          <a:xfrm>
            <a:off x="3802063" y="4703763"/>
            <a:ext cx="78581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SEARCH </a:t>
            </a:r>
          </a:p>
        </p:txBody>
      </p:sp>
      <p:sp>
        <p:nvSpPr>
          <p:cNvPr id="69" name="Rectangle 64"/>
          <p:cNvSpPr>
            <a:spLocks noChangeArrowheads="1"/>
          </p:cNvSpPr>
          <p:nvPr/>
        </p:nvSpPr>
        <p:spPr bwMode="auto">
          <a:xfrm>
            <a:off x="3257550" y="3859213"/>
            <a:ext cx="111125" cy="11271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Line 65"/>
          <p:cNvSpPr>
            <a:spLocks noChangeShapeType="1"/>
          </p:cNvSpPr>
          <p:nvPr/>
        </p:nvSpPr>
        <p:spPr bwMode="auto">
          <a:xfrm flipV="1">
            <a:off x="3314700" y="1914525"/>
            <a:ext cx="1587" cy="424180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2627784" y="3860800"/>
            <a:ext cx="5334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to Z </a:t>
            </a:r>
          </a:p>
        </p:txBody>
      </p:sp>
      <p:sp>
        <p:nvSpPr>
          <p:cNvPr id="68" name="Freeform 82"/>
          <p:cNvSpPr>
            <a:spLocks/>
          </p:cNvSpPr>
          <p:nvPr/>
        </p:nvSpPr>
        <p:spPr bwMode="auto">
          <a:xfrm>
            <a:off x="3257550" y="6070600"/>
            <a:ext cx="111125" cy="85725"/>
          </a:xfrm>
          <a:custGeom>
            <a:avLst/>
            <a:gdLst>
              <a:gd name="T0" fmla="*/ 0 w 8"/>
              <a:gd name="T1" fmla="*/ 0 h 6"/>
              <a:gd name="T2" fmla="*/ 306 w 8"/>
              <a:gd name="T3" fmla="*/ 486 h 6"/>
              <a:gd name="T4" fmla="*/ 612 w 8"/>
              <a:gd name="T5" fmla="*/ 0 h 6"/>
              <a:gd name="T6" fmla="*/ 0 60000 65536"/>
              <a:gd name="T7" fmla="*/ 0 60000 65536"/>
              <a:gd name="T8" fmla="*/ 0 60000 65536"/>
              <a:gd name="T9" fmla="*/ 0 w 8"/>
              <a:gd name="T10" fmla="*/ 0 h 6"/>
              <a:gd name="T11" fmla="*/ 8 w 8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6">
                <a:moveTo>
                  <a:pt x="0" y="0"/>
                </a:moveTo>
                <a:lnTo>
                  <a:pt x="4" y="6"/>
                </a:lnTo>
                <a:lnTo>
                  <a:pt x="8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3" name="Rectangle 354"/>
          <p:cNvSpPr>
            <a:spLocks noChangeArrowheads="1"/>
          </p:cNvSpPr>
          <p:nvPr/>
        </p:nvSpPr>
        <p:spPr bwMode="auto">
          <a:xfrm>
            <a:off x="993197" y="246481"/>
            <a:ext cx="761125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meta analysis: Proportional reduction in </a:t>
            </a:r>
            <a:endParaRPr lang="en-US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versus absolute LDL-C reduction</a:t>
            </a:r>
          </a:p>
        </p:txBody>
      </p:sp>
      <p:sp>
        <p:nvSpPr>
          <p:cNvPr id="74" name="Rectangle 305"/>
          <p:cNvSpPr>
            <a:spLocks noChangeArrowheads="1"/>
          </p:cNvSpPr>
          <p:nvPr/>
        </p:nvSpPr>
        <p:spPr bwMode="auto">
          <a:xfrm rot="-5400000">
            <a:off x="54753" y="3091319"/>
            <a:ext cx="213680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Proportional reduction in</a:t>
            </a:r>
          </a:p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MVE rate (95% CI)</a:t>
            </a:r>
          </a:p>
        </p:txBody>
      </p:sp>
      <p:sp>
        <p:nvSpPr>
          <p:cNvPr id="75" name="Rectangle 301"/>
          <p:cNvSpPr>
            <a:spLocks noChangeArrowheads="1"/>
          </p:cNvSpPr>
          <p:nvPr/>
        </p:nvSpPr>
        <p:spPr bwMode="auto">
          <a:xfrm>
            <a:off x="1475656" y="6286500"/>
            <a:ext cx="543271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Mean LDL cholesterol difference between </a:t>
            </a:r>
          </a:p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treatment groups (</a:t>
            </a:r>
            <a:r>
              <a:rPr lang="en-US" alt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/L)</a:t>
            </a:r>
          </a:p>
        </p:txBody>
      </p:sp>
      <p:sp>
        <p:nvSpPr>
          <p:cNvPr id="76" name="Text Box 84"/>
          <p:cNvSpPr txBox="1">
            <a:spLocks noChangeArrowheads="1"/>
          </p:cNvSpPr>
          <p:nvPr/>
        </p:nvSpPr>
        <p:spPr bwMode="auto">
          <a:xfrm>
            <a:off x="6540500" y="3287713"/>
            <a:ext cx="14895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22% (20%-24%)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risk reduction 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</a:t>
            </a:r>
            <a:r>
              <a:rPr lang="en-GB" alt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P&lt;0.0001</a:t>
            </a:r>
          </a:p>
        </p:txBody>
      </p:sp>
      <p:sp>
        <p:nvSpPr>
          <p:cNvPr id="81" name="Line 9"/>
          <p:cNvSpPr>
            <a:spLocks noChangeShapeType="1"/>
          </p:cNvSpPr>
          <p:nvPr/>
        </p:nvSpPr>
        <p:spPr bwMode="auto">
          <a:xfrm>
            <a:off x="3778325" y="5445224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78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730933" y="222796"/>
            <a:ext cx="7772400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vs control trials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effects on 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EVENTS 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251520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Rectangle 12"/>
          <p:cNvSpPr>
            <a:spLocks noChangeArrowheads="1"/>
          </p:cNvSpPr>
          <p:nvPr/>
        </p:nvSpPr>
        <p:spPr bwMode="auto">
          <a:xfrm>
            <a:off x="464963" y="1256679"/>
            <a:ext cx="775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Outcome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2" name="Rectangle 13"/>
          <p:cNvSpPr>
            <a:spLocks noChangeArrowheads="1"/>
          </p:cNvSpPr>
          <p:nvPr/>
        </p:nvSpPr>
        <p:spPr bwMode="auto">
          <a:xfrm>
            <a:off x="3347864" y="1363042"/>
            <a:ext cx="4969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Statin</a:t>
            </a:r>
          </a:p>
        </p:txBody>
      </p:sp>
      <p:sp>
        <p:nvSpPr>
          <p:cNvPr id="373" name="Rectangle 14"/>
          <p:cNvSpPr>
            <a:spLocks noChangeArrowheads="1"/>
          </p:cNvSpPr>
          <p:nvPr/>
        </p:nvSpPr>
        <p:spPr bwMode="auto">
          <a:xfrm>
            <a:off x="4481339" y="1363042"/>
            <a:ext cx="59471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5" name="Line 16"/>
          <p:cNvSpPr>
            <a:spLocks noChangeShapeType="1"/>
          </p:cNvSpPr>
          <p:nvPr/>
        </p:nvSpPr>
        <p:spPr bwMode="auto">
          <a:xfrm flipV="1">
            <a:off x="6945435" y="1667842"/>
            <a:ext cx="0" cy="4140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Line 17"/>
          <p:cNvSpPr>
            <a:spLocks noChangeShapeType="1"/>
          </p:cNvSpPr>
          <p:nvPr/>
        </p:nvSpPr>
        <p:spPr bwMode="auto">
          <a:xfrm>
            <a:off x="5824660" y="5589240"/>
            <a:ext cx="167957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" name="Rectangle 18"/>
          <p:cNvSpPr>
            <a:spLocks noChangeArrowheads="1"/>
          </p:cNvSpPr>
          <p:nvPr/>
        </p:nvSpPr>
        <p:spPr bwMode="auto">
          <a:xfrm>
            <a:off x="5723060" y="5930552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8" name="Rectangle 19"/>
          <p:cNvSpPr>
            <a:spLocks noChangeArrowheads="1"/>
          </p:cNvSpPr>
          <p:nvPr/>
        </p:nvSpPr>
        <p:spPr bwMode="auto">
          <a:xfrm>
            <a:off x="6243760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9" name="Rectangle 20"/>
          <p:cNvSpPr>
            <a:spLocks noChangeArrowheads="1"/>
          </p:cNvSpPr>
          <p:nvPr/>
        </p:nvSpPr>
        <p:spPr bwMode="auto">
          <a:xfrm>
            <a:off x="6904160" y="593214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0" name="Rectangle 21"/>
          <p:cNvSpPr>
            <a:spLocks noChangeArrowheads="1"/>
          </p:cNvSpPr>
          <p:nvPr/>
        </p:nvSpPr>
        <p:spPr bwMode="auto">
          <a:xfrm>
            <a:off x="7362948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1" name="Line 22"/>
          <p:cNvSpPr>
            <a:spLocks noChangeShapeType="1"/>
          </p:cNvSpPr>
          <p:nvPr/>
        </p:nvSpPr>
        <p:spPr bwMode="auto">
          <a:xfrm>
            <a:off x="5824660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2" name="Line 23"/>
          <p:cNvSpPr>
            <a:spLocks noChangeShapeType="1"/>
          </p:cNvSpPr>
          <p:nvPr/>
        </p:nvSpPr>
        <p:spPr bwMode="auto">
          <a:xfrm>
            <a:off x="6385048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3" name="Line 24"/>
          <p:cNvSpPr>
            <a:spLocks noChangeShapeType="1"/>
          </p:cNvSpPr>
          <p:nvPr/>
        </p:nvSpPr>
        <p:spPr bwMode="auto">
          <a:xfrm>
            <a:off x="69454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4" name="Line 25"/>
          <p:cNvSpPr>
            <a:spLocks noChangeShapeType="1"/>
          </p:cNvSpPr>
          <p:nvPr/>
        </p:nvSpPr>
        <p:spPr bwMode="auto">
          <a:xfrm>
            <a:off x="75042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Rectangle 26"/>
          <p:cNvSpPr>
            <a:spLocks noChangeArrowheads="1"/>
          </p:cNvSpPr>
          <p:nvPr/>
        </p:nvSpPr>
        <p:spPr bwMode="auto">
          <a:xfrm>
            <a:off x="7196630" y="1124744"/>
            <a:ext cx="16238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RR (CI) per mmol/L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LDL-C reduction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6" name="Line 27"/>
          <p:cNvSpPr>
            <a:spLocks noChangeShapeType="1"/>
          </p:cNvSpPr>
          <p:nvPr/>
        </p:nvSpPr>
        <p:spPr bwMode="auto">
          <a:xfrm>
            <a:off x="464963" y="1667842"/>
            <a:ext cx="8604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Rectangle 28"/>
          <p:cNvSpPr>
            <a:spLocks noChangeArrowheads="1"/>
          </p:cNvSpPr>
          <p:nvPr/>
        </p:nvSpPr>
        <p:spPr bwMode="auto">
          <a:xfrm>
            <a:off x="7118473" y="6157565"/>
            <a:ext cx="9297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 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8" name="Rectangle 29"/>
          <p:cNvSpPr>
            <a:spLocks noChangeArrowheads="1"/>
          </p:cNvSpPr>
          <p:nvPr/>
        </p:nvSpPr>
        <p:spPr bwMode="auto">
          <a:xfrm>
            <a:off x="7318498" y="6343302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9" name="Rectangle 30"/>
          <p:cNvSpPr>
            <a:spLocks noChangeArrowheads="1"/>
          </p:cNvSpPr>
          <p:nvPr/>
        </p:nvSpPr>
        <p:spPr bwMode="auto">
          <a:xfrm>
            <a:off x="5451598" y="6157565"/>
            <a:ext cx="8287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0" name="Rectangle 31"/>
          <p:cNvSpPr>
            <a:spLocks noChangeArrowheads="1"/>
          </p:cNvSpPr>
          <p:nvPr/>
        </p:nvSpPr>
        <p:spPr bwMode="auto">
          <a:xfrm>
            <a:off x="5638923" y="6343302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6" name="Rectangle 67"/>
          <p:cNvSpPr>
            <a:spLocks noChangeArrowheads="1"/>
          </p:cNvSpPr>
          <p:nvPr/>
        </p:nvSpPr>
        <p:spPr bwMode="auto">
          <a:xfrm>
            <a:off x="464963" y="1854753"/>
            <a:ext cx="836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>
                <a:solidFill>
                  <a:srgbClr val="000000"/>
                </a:solidFill>
              </a:rPr>
              <a:t>Non-fatal MI</a:t>
            </a:r>
            <a:endParaRPr lang="en-US" altLang="en-US" dirty="0"/>
          </a:p>
        </p:txBody>
      </p:sp>
      <p:sp>
        <p:nvSpPr>
          <p:cNvPr id="428" name="Rectangle 69"/>
          <p:cNvSpPr>
            <a:spLocks noChangeArrowheads="1"/>
          </p:cNvSpPr>
          <p:nvPr/>
        </p:nvSpPr>
        <p:spPr bwMode="auto">
          <a:xfrm>
            <a:off x="464963" y="2065890"/>
            <a:ext cx="7582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CHD death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9" name="Rectangle 70"/>
          <p:cNvSpPr>
            <a:spLocks noChangeArrowheads="1"/>
          </p:cNvSpPr>
          <p:nvPr/>
        </p:nvSpPr>
        <p:spPr bwMode="auto">
          <a:xfrm>
            <a:off x="464963" y="2257978"/>
            <a:ext cx="18963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major coronary event</a:t>
            </a:r>
            <a:endParaRPr lang="en-US" altLang="en-US" sz="1200" dirty="0"/>
          </a:p>
        </p:txBody>
      </p:sp>
      <p:sp>
        <p:nvSpPr>
          <p:cNvPr id="434" name="Rectangle 75"/>
          <p:cNvSpPr>
            <a:spLocks noChangeArrowheads="1"/>
          </p:cNvSpPr>
          <p:nvPr/>
        </p:nvSpPr>
        <p:spPr bwMode="auto">
          <a:xfrm>
            <a:off x="464963" y="2805665"/>
            <a:ext cx="4360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CABG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5" name="Rectangle 76"/>
          <p:cNvSpPr>
            <a:spLocks noChangeArrowheads="1"/>
          </p:cNvSpPr>
          <p:nvPr/>
        </p:nvSpPr>
        <p:spPr bwMode="auto">
          <a:xfrm>
            <a:off x="464963" y="3018390"/>
            <a:ext cx="410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PTCA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6" name="Rectangle 77"/>
          <p:cNvSpPr>
            <a:spLocks noChangeArrowheads="1"/>
          </p:cNvSpPr>
          <p:nvPr/>
        </p:nvSpPr>
        <p:spPr bwMode="auto">
          <a:xfrm>
            <a:off x="464963" y="3215240"/>
            <a:ext cx="7998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Unspecified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7" name="Rectangle 78"/>
          <p:cNvSpPr>
            <a:spLocks noChangeArrowheads="1"/>
          </p:cNvSpPr>
          <p:nvPr/>
        </p:nvSpPr>
        <p:spPr bwMode="auto">
          <a:xfrm>
            <a:off x="464963" y="3420028"/>
            <a:ext cx="229710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coronary </a:t>
            </a:r>
            <a:r>
              <a:rPr lang="en-US" altLang="en-US" sz="1200" b="1" dirty="0" err="1">
                <a:solidFill>
                  <a:srgbClr val="000000"/>
                </a:solidFill>
              </a:rPr>
              <a:t>revascularisation</a:t>
            </a:r>
            <a:endParaRPr lang="en-US" altLang="en-US" sz="1200" dirty="0"/>
          </a:p>
        </p:txBody>
      </p:sp>
      <p:sp>
        <p:nvSpPr>
          <p:cNvPr id="443" name="Rectangle 84"/>
          <p:cNvSpPr>
            <a:spLocks noChangeArrowheads="1"/>
          </p:cNvSpPr>
          <p:nvPr/>
        </p:nvSpPr>
        <p:spPr bwMode="auto">
          <a:xfrm>
            <a:off x="464963" y="3967715"/>
            <a:ext cx="11525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Ischaemic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5" name="Rectangle 86"/>
          <p:cNvSpPr>
            <a:spLocks noChangeArrowheads="1"/>
          </p:cNvSpPr>
          <p:nvPr/>
        </p:nvSpPr>
        <p:spPr bwMode="auto">
          <a:xfrm>
            <a:off x="464963" y="4164565"/>
            <a:ext cx="14234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Haemorrhagic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7" name="Rectangle 88"/>
          <p:cNvSpPr>
            <a:spLocks noChangeArrowheads="1"/>
          </p:cNvSpPr>
          <p:nvPr/>
        </p:nvSpPr>
        <p:spPr bwMode="auto">
          <a:xfrm>
            <a:off x="464963" y="4389990"/>
            <a:ext cx="10996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0" name="Rectangle 91"/>
          <p:cNvSpPr>
            <a:spLocks noChangeArrowheads="1"/>
          </p:cNvSpPr>
          <p:nvPr/>
        </p:nvSpPr>
        <p:spPr bwMode="auto">
          <a:xfrm>
            <a:off x="464963" y="4583665"/>
            <a:ext cx="7934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stroke</a:t>
            </a:r>
            <a:endParaRPr lang="en-US" altLang="en-US" sz="1200" dirty="0"/>
          </a:p>
        </p:txBody>
      </p:sp>
      <p:sp>
        <p:nvSpPr>
          <p:cNvPr id="453" name="Rectangle 94"/>
          <p:cNvSpPr>
            <a:spLocks noChangeArrowheads="1"/>
          </p:cNvSpPr>
          <p:nvPr/>
        </p:nvSpPr>
        <p:spPr bwMode="auto">
          <a:xfrm>
            <a:off x="464963" y="5110715"/>
            <a:ext cx="1861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major vascular event</a:t>
            </a:r>
            <a:endParaRPr lang="en-US" altLang="en-US" sz="1200" dirty="0"/>
          </a:p>
        </p:txBody>
      </p:sp>
      <p:sp>
        <p:nvSpPr>
          <p:cNvPr id="461" name="Rectangle 102"/>
          <p:cNvSpPr>
            <a:spLocks noChangeArrowheads="1"/>
          </p:cNvSpPr>
          <p:nvPr/>
        </p:nvSpPr>
        <p:spPr bwMode="auto">
          <a:xfrm>
            <a:off x="2987824" y="1136029"/>
            <a:ext cx="24157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4" name="Rectangle 115"/>
          <p:cNvSpPr>
            <a:spLocks noChangeArrowheads="1"/>
          </p:cNvSpPr>
          <p:nvPr/>
        </p:nvSpPr>
        <p:spPr bwMode="auto">
          <a:xfrm>
            <a:off x="3234010" y="18404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2310 (0.9)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5" name="Rectangle 116"/>
          <p:cNvSpPr>
            <a:spLocks noChangeArrowheads="1"/>
          </p:cNvSpPr>
          <p:nvPr/>
        </p:nvSpPr>
        <p:spPr bwMode="auto">
          <a:xfrm>
            <a:off x="3234010" y="205160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1242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6" name="Rectangle 117"/>
          <p:cNvSpPr>
            <a:spLocks noChangeArrowheads="1"/>
          </p:cNvSpPr>
          <p:nvPr/>
        </p:nvSpPr>
        <p:spPr bwMode="auto">
          <a:xfrm>
            <a:off x="3234010" y="22579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3380 (1.3)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7" name="Rectangle 118"/>
          <p:cNvSpPr>
            <a:spLocks noChangeArrowheads="1"/>
          </p:cNvSpPr>
          <p:nvPr/>
        </p:nvSpPr>
        <p:spPr bwMode="auto">
          <a:xfrm>
            <a:off x="3275285" y="279137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816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8" name="Rectangle 119"/>
          <p:cNvSpPr>
            <a:spLocks noChangeArrowheads="1"/>
          </p:cNvSpPr>
          <p:nvPr/>
        </p:nvSpPr>
        <p:spPr bwMode="auto">
          <a:xfrm>
            <a:off x="3275285" y="30041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601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9" name="Rectangle 120"/>
          <p:cNvSpPr>
            <a:spLocks noChangeArrowheads="1"/>
          </p:cNvSpPr>
          <p:nvPr/>
        </p:nvSpPr>
        <p:spPr bwMode="auto">
          <a:xfrm>
            <a:off x="3234010" y="321524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1686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0" name="Rectangle 121"/>
          <p:cNvSpPr>
            <a:spLocks noChangeArrowheads="1"/>
          </p:cNvSpPr>
          <p:nvPr/>
        </p:nvSpPr>
        <p:spPr bwMode="auto">
          <a:xfrm>
            <a:off x="3234010" y="34216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3103 (1.2)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1" name="Rectangle 122"/>
          <p:cNvSpPr>
            <a:spLocks noChangeArrowheads="1"/>
          </p:cNvSpPr>
          <p:nvPr/>
        </p:nvSpPr>
        <p:spPr bwMode="auto">
          <a:xfrm>
            <a:off x="3275285" y="395501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987 (0.4)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2" name="Rectangle 123"/>
          <p:cNvSpPr>
            <a:spLocks noChangeArrowheads="1"/>
          </p:cNvSpPr>
          <p:nvPr/>
        </p:nvSpPr>
        <p:spPr bwMode="auto">
          <a:xfrm>
            <a:off x="3275285" y="41661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188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3" name="Rectangle 124"/>
          <p:cNvSpPr>
            <a:spLocks noChangeArrowheads="1"/>
          </p:cNvSpPr>
          <p:nvPr/>
        </p:nvSpPr>
        <p:spPr bwMode="auto">
          <a:xfrm>
            <a:off x="3275285" y="437729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555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4" name="Rectangle 125"/>
          <p:cNvSpPr>
            <a:spLocks noChangeArrowheads="1"/>
          </p:cNvSpPr>
          <p:nvPr/>
        </p:nvSpPr>
        <p:spPr bwMode="auto">
          <a:xfrm>
            <a:off x="3234010" y="45836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1730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5" name="Rectangle 126"/>
          <p:cNvSpPr>
            <a:spLocks noChangeArrowheads="1"/>
          </p:cNvSpPr>
          <p:nvPr/>
        </p:nvSpPr>
        <p:spPr bwMode="auto">
          <a:xfrm>
            <a:off x="3234010" y="5113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7136 (2.8)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9" name="Rectangle 140"/>
          <p:cNvSpPr>
            <a:spLocks noChangeArrowheads="1"/>
          </p:cNvSpPr>
          <p:nvPr/>
        </p:nvSpPr>
        <p:spPr bwMode="auto">
          <a:xfrm>
            <a:off x="4410348" y="18404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3213 (1.2)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0" name="Rectangle 141"/>
          <p:cNvSpPr>
            <a:spLocks noChangeArrowheads="1"/>
          </p:cNvSpPr>
          <p:nvPr/>
        </p:nvSpPr>
        <p:spPr bwMode="auto">
          <a:xfrm>
            <a:off x="4410348" y="205160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1587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1" name="Rectangle 142"/>
          <p:cNvSpPr>
            <a:spLocks noChangeArrowheads="1"/>
          </p:cNvSpPr>
          <p:nvPr/>
        </p:nvSpPr>
        <p:spPr bwMode="auto">
          <a:xfrm>
            <a:off x="4410348" y="22579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4539 (1.7)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2" name="Rectangle 143"/>
          <p:cNvSpPr>
            <a:spLocks noChangeArrowheads="1"/>
          </p:cNvSpPr>
          <p:nvPr/>
        </p:nvSpPr>
        <p:spPr bwMode="auto">
          <a:xfrm>
            <a:off x="4410348" y="2791378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1126 (0.4)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3" name="Rectangle 144"/>
          <p:cNvSpPr>
            <a:spLocks noChangeArrowheads="1"/>
          </p:cNvSpPr>
          <p:nvPr/>
        </p:nvSpPr>
        <p:spPr bwMode="auto">
          <a:xfrm>
            <a:off x="4451623" y="30041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775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4" name="Rectangle 145"/>
          <p:cNvSpPr>
            <a:spLocks noChangeArrowheads="1"/>
          </p:cNvSpPr>
          <p:nvPr/>
        </p:nvSpPr>
        <p:spPr bwMode="auto">
          <a:xfrm>
            <a:off x="4410348" y="321524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2165 (0.8)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5" name="Rectangle 146"/>
          <p:cNvSpPr>
            <a:spLocks noChangeArrowheads="1"/>
          </p:cNvSpPr>
          <p:nvPr/>
        </p:nvSpPr>
        <p:spPr bwMode="auto">
          <a:xfrm>
            <a:off x="4410348" y="34216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4066 (1.6)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6" name="Rectangle 147"/>
          <p:cNvSpPr>
            <a:spLocks noChangeArrowheads="1"/>
          </p:cNvSpPr>
          <p:nvPr/>
        </p:nvSpPr>
        <p:spPr bwMode="auto">
          <a:xfrm>
            <a:off x="4410348" y="39550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1225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7" name="Rectangle 148"/>
          <p:cNvSpPr>
            <a:spLocks noChangeArrowheads="1"/>
          </p:cNvSpPr>
          <p:nvPr/>
        </p:nvSpPr>
        <p:spPr bwMode="auto">
          <a:xfrm>
            <a:off x="4451623" y="41661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163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8" name="Rectangle 149"/>
          <p:cNvSpPr>
            <a:spLocks noChangeArrowheads="1"/>
          </p:cNvSpPr>
          <p:nvPr/>
        </p:nvSpPr>
        <p:spPr bwMode="auto">
          <a:xfrm>
            <a:off x="4451623" y="437729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629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9" name="Rectangle 150"/>
          <p:cNvSpPr>
            <a:spLocks noChangeArrowheads="1"/>
          </p:cNvSpPr>
          <p:nvPr/>
        </p:nvSpPr>
        <p:spPr bwMode="auto">
          <a:xfrm>
            <a:off x="4410348" y="45836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2017 (0.8)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0" name="Rectangle 151"/>
          <p:cNvSpPr>
            <a:spLocks noChangeArrowheads="1"/>
          </p:cNvSpPr>
          <p:nvPr/>
        </p:nvSpPr>
        <p:spPr bwMode="auto">
          <a:xfrm>
            <a:off x="4410348" y="5113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8934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5" name="Rectangle 222"/>
          <p:cNvSpPr>
            <a:spLocks noChangeArrowheads="1"/>
          </p:cNvSpPr>
          <p:nvPr/>
        </p:nvSpPr>
        <p:spPr bwMode="auto">
          <a:xfrm>
            <a:off x="7688385" y="184046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(0.69 - 0.78)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6" name="Rectangle 223"/>
          <p:cNvSpPr>
            <a:spLocks noChangeArrowheads="1"/>
          </p:cNvSpPr>
          <p:nvPr/>
        </p:nvSpPr>
        <p:spPr bwMode="auto">
          <a:xfrm>
            <a:off x="6245348" y="1827766"/>
            <a:ext cx="212725" cy="2127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Line 224"/>
          <p:cNvSpPr>
            <a:spLocks noChangeShapeType="1"/>
          </p:cNvSpPr>
          <p:nvPr/>
        </p:nvSpPr>
        <p:spPr bwMode="auto">
          <a:xfrm>
            <a:off x="6256460" y="1934128"/>
            <a:ext cx="196850" cy="0"/>
          </a:xfrm>
          <a:prstGeom prst="line">
            <a:avLst/>
          </a:prstGeom>
          <a:noFill/>
          <a:ln w="1588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Rectangle 225"/>
          <p:cNvSpPr>
            <a:spLocks noChangeArrowheads="1"/>
          </p:cNvSpPr>
          <p:nvPr/>
        </p:nvSpPr>
        <p:spPr bwMode="auto">
          <a:xfrm>
            <a:off x="7688385" y="2051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(0.73 - 0.86)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9" name="Rectangle 226"/>
          <p:cNvSpPr>
            <a:spLocks noChangeArrowheads="1"/>
          </p:cNvSpPr>
          <p:nvPr/>
        </p:nvSpPr>
        <p:spPr bwMode="auto">
          <a:xfrm>
            <a:off x="6410448" y="2069066"/>
            <a:ext cx="152400" cy="1524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Line 227"/>
          <p:cNvSpPr>
            <a:spLocks noChangeShapeType="1"/>
          </p:cNvSpPr>
          <p:nvPr/>
        </p:nvSpPr>
        <p:spPr bwMode="auto">
          <a:xfrm>
            <a:off x="6343773" y="2145266"/>
            <a:ext cx="2968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Rectangle 228"/>
          <p:cNvSpPr>
            <a:spLocks noChangeArrowheads="1"/>
          </p:cNvSpPr>
          <p:nvPr/>
        </p:nvSpPr>
        <p:spPr bwMode="auto">
          <a:xfrm>
            <a:off x="7688385" y="22865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3" name="Line 230"/>
          <p:cNvSpPr>
            <a:spLocks noChangeShapeType="1"/>
          </p:cNvSpPr>
          <p:nvPr/>
        </p:nvSpPr>
        <p:spPr bwMode="auto">
          <a:xfrm flipV="1">
            <a:off x="6337423" y="2251628"/>
            <a:ext cx="635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Line 231"/>
          <p:cNvSpPr>
            <a:spLocks noChangeShapeType="1"/>
          </p:cNvSpPr>
          <p:nvPr/>
        </p:nvSpPr>
        <p:spPr bwMode="auto">
          <a:xfrm flipH="1" flipV="1">
            <a:off x="6400923" y="2251628"/>
            <a:ext cx="6508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Line 232"/>
          <p:cNvSpPr>
            <a:spLocks noChangeShapeType="1"/>
          </p:cNvSpPr>
          <p:nvPr/>
        </p:nvSpPr>
        <p:spPr bwMode="auto">
          <a:xfrm>
            <a:off x="6337423" y="2356403"/>
            <a:ext cx="635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Line 233"/>
          <p:cNvSpPr>
            <a:spLocks noChangeShapeType="1"/>
          </p:cNvSpPr>
          <p:nvPr/>
        </p:nvSpPr>
        <p:spPr bwMode="auto">
          <a:xfrm flipH="1">
            <a:off x="6400923" y="2356403"/>
            <a:ext cx="650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Line 234"/>
          <p:cNvSpPr>
            <a:spLocks noChangeShapeType="1"/>
          </p:cNvSpPr>
          <p:nvPr/>
        </p:nvSpPr>
        <p:spPr bwMode="auto">
          <a:xfrm flipV="1">
            <a:off x="6400923" y="2251628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Rectangle 235"/>
          <p:cNvSpPr>
            <a:spLocks noChangeArrowheads="1"/>
          </p:cNvSpPr>
          <p:nvPr/>
        </p:nvSpPr>
        <p:spPr bwMode="auto">
          <a:xfrm>
            <a:off x="7688385" y="27913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(0.69 - 0.83)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4" name="Rectangle 236"/>
          <p:cNvSpPr>
            <a:spLocks noChangeArrowheads="1"/>
          </p:cNvSpPr>
          <p:nvPr/>
        </p:nvSpPr>
        <p:spPr bwMode="auto">
          <a:xfrm>
            <a:off x="6329485" y="2813603"/>
            <a:ext cx="144463" cy="1444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Line 237"/>
          <p:cNvSpPr>
            <a:spLocks noChangeShapeType="1"/>
          </p:cNvSpPr>
          <p:nvPr/>
        </p:nvSpPr>
        <p:spPr bwMode="auto">
          <a:xfrm>
            <a:off x="6258048" y="2885041"/>
            <a:ext cx="3016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Rectangle 238"/>
          <p:cNvSpPr>
            <a:spLocks noChangeArrowheads="1"/>
          </p:cNvSpPr>
          <p:nvPr/>
        </p:nvSpPr>
        <p:spPr bwMode="auto">
          <a:xfrm>
            <a:off x="7688385" y="30041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(0.69 - 0.89)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7" name="Rectangle 239"/>
          <p:cNvSpPr>
            <a:spLocks noChangeArrowheads="1"/>
          </p:cNvSpPr>
          <p:nvPr/>
        </p:nvSpPr>
        <p:spPr bwMode="auto">
          <a:xfrm>
            <a:off x="6408860" y="3045378"/>
            <a:ext cx="101600" cy="1031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Line 240"/>
          <p:cNvSpPr>
            <a:spLocks noChangeShapeType="1"/>
          </p:cNvSpPr>
          <p:nvPr/>
        </p:nvSpPr>
        <p:spPr bwMode="auto">
          <a:xfrm>
            <a:off x="6256460" y="3096178"/>
            <a:ext cx="4333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Rectangle 241"/>
          <p:cNvSpPr>
            <a:spLocks noChangeArrowheads="1"/>
          </p:cNvSpPr>
          <p:nvPr/>
        </p:nvSpPr>
        <p:spPr bwMode="auto">
          <a:xfrm>
            <a:off x="7688385" y="321524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(0.70 - 0.83)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0" name="Rectangle 242"/>
          <p:cNvSpPr>
            <a:spLocks noChangeArrowheads="1"/>
          </p:cNvSpPr>
          <p:nvPr/>
        </p:nvSpPr>
        <p:spPr bwMode="auto">
          <a:xfrm>
            <a:off x="6329485" y="3234291"/>
            <a:ext cx="149225" cy="1492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Line 243"/>
          <p:cNvSpPr>
            <a:spLocks noChangeShapeType="1"/>
          </p:cNvSpPr>
          <p:nvPr/>
        </p:nvSpPr>
        <p:spPr bwMode="auto">
          <a:xfrm>
            <a:off x="6264398" y="3307316"/>
            <a:ext cx="2905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Rectangle 244"/>
          <p:cNvSpPr>
            <a:spLocks noChangeArrowheads="1"/>
          </p:cNvSpPr>
          <p:nvPr/>
        </p:nvSpPr>
        <p:spPr bwMode="auto">
          <a:xfrm>
            <a:off x="7688385" y="3448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(0.73 - 0.80)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Line 246"/>
          <p:cNvSpPr>
            <a:spLocks noChangeShapeType="1"/>
          </p:cNvSpPr>
          <p:nvPr/>
        </p:nvSpPr>
        <p:spPr bwMode="auto">
          <a:xfrm flipV="1">
            <a:off x="6343773" y="3413678"/>
            <a:ext cx="698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Line 247"/>
          <p:cNvSpPr>
            <a:spLocks noChangeShapeType="1"/>
          </p:cNvSpPr>
          <p:nvPr/>
        </p:nvSpPr>
        <p:spPr bwMode="auto">
          <a:xfrm flipH="1" flipV="1">
            <a:off x="6413623" y="3413678"/>
            <a:ext cx="746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Line 248"/>
          <p:cNvSpPr>
            <a:spLocks noChangeShapeType="1"/>
          </p:cNvSpPr>
          <p:nvPr/>
        </p:nvSpPr>
        <p:spPr bwMode="auto">
          <a:xfrm>
            <a:off x="6343773" y="3520041"/>
            <a:ext cx="698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Line 249"/>
          <p:cNvSpPr>
            <a:spLocks noChangeShapeType="1"/>
          </p:cNvSpPr>
          <p:nvPr/>
        </p:nvSpPr>
        <p:spPr bwMode="auto">
          <a:xfrm flipH="1">
            <a:off x="6413623" y="3520041"/>
            <a:ext cx="746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Line 250"/>
          <p:cNvSpPr>
            <a:spLocks noChangeShapeType="1"/>
          </p:cNvSpPr>
          <p:nvPr/>
        </p:nvSpPr>
        <p:spPr bwMode="auto">
          <a:xfrm flipV="1">
            <a:off x="6413623" y="3413678"/>
            <a:ext cx="0" cy="21272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Rectangle 251"/>
          <p:cNvSpPr>
            <a:spLocks noChangeArrowheads="1"/>
          </p:cNvSpPr>
          <p:nvPr/>
        </p:nvSpPr>
        <p:spPr bwMode="auto">
          <a:xfrm>
            <a:off x="7688385" y="395501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(0.73 - 0.88)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0" name="Rectangle 252"/>
          <p:cNvSpPr>
            <a:spLocks noChangeArrowheads="1"/>
          </p:cNvSpPr>
          <p:nvPr/>
        </p:nvSpPr>
        <p:spPr bwMode="auto">
          <a:xfrm>
            <a:off x="6435848" y="3983591"/>
            <a:ext cx="128588" cy="1285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Line 253"/>
          <p:cNvSpPr>
            <a:spLocks noChangeShapeType="1"/>
          </p:cNvSpPr>
          <p:nvPr/>
        </p:nvSpPr>
        <p:spPr bwMode="auto">
          <a:xfrm>
            <a:off x="6331073" y="4047091"/>
            <a:ext cx="3556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Rectangle 254"/>
          <p:cNvSpPr>
            <a:spLocks noChangeArrowheads="1"/>
          </p:cNvSpPr>
          <p:nvPr/>
        </p:nvSpPr>
        <p:spPr bwMode="auto">
          <a:xfrm>
            <a:off x="7688385" y="41661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1.10 (0.86 - 1.42)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3" name="Rectangle 255"/>
          <p:cNvSpPr>
            <a:spLocks noChangeArrowheads="1"/>
          </p:cNvSpPr>
          <p:nvPr/>
        </p:nvSpPr>
        <p:spPr bwMode="auto">
          <a:xfrm>
            <a:off x="7150223" y="4234416"/>
            <a:ext cx="49213" cy="508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Line 256"/>
          <p:cNvSpPr>
            <a:spLocks noChangeShapeType="1"/>
          </p:cNvSpPr>
          <p:nvPr/>
        </p:nvSpPr>
        <p:spPr bwMode="auto">
          <a:xfrm>
            <a:off x="7501060" y="4259816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Freeform 257"/>
          <p:cNvSpPr>
            <a:spLocks/>
          </p:cNvSpPr>
          <p:nvPr/>
        </p:nvSpPr>
        <p:spPr bwMode="auto">
          <a:xfrm>
            <a:off x="7448673" y="4226478"/>
            <a:ext cx="55563" cy="65088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Line 258"/>
          <p:cNvSpPr>
            <a:spLocks noChangeShapeType="1"/>
          </p:cNvSpPr>
          <p:nvPr/>
        </p:nvSpPr>
        <p:spPr bwMode="auto">
          <a:xfrm>
            <a:off x="6623173" y="4259816"/>
            <a:ext cx="8810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Rectangle 259"/>
          <p:cNvSpPr>
            <a:spLocks noChangeArrowheads="1"/>
          </p:cNvSpPr>
          <p:nvPr/>
        </p:nvSpPr>
        <p:spPr bwMode="auto">
          <a:xfrm>
            <a:off x="7688385" y="437729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(0.76 - 1.02)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8" name="Rectangle 260"/>
          <p:cNvSpPr>
            <a:spLocks noChangeArrowheads="1"/>
          </p:cNvSpPr>
          <p:nvPr/>
        </p:nvSpPr>
        <p:spPr bwMode="auto">
          <a:xfrm>
            <a:off x="6639048" y="4426503"/>
            <a:ext cx="85725" cy="889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Line 261"/>
          <p:cNvSpPr>
            <a:spLocks noChangeShapeType="1"/>
          </p:cNvSpPr>
          <p:nvPr/>
        </p:nvSpPr>
        <p:spPr bwMode="auto">
          <a:xfrm>
            <a:off x="6413623" y="4470953"/>
            <a:ext cx="5778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Rectangle 262"/>
          <p:cNvSpPr>
            <a:spLocks noChangeArrowheads="1"/>
          </p:cNvSpPr>
          <p:nvPr/>
        </p:nvSpPr>
        <p:spPr bwMode="auto">
          <a:xfrm>
            <a:off x="7688385" y="461224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(0.80 - 0.90)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2" name="Line 264"/>
          <p:cNvSpPr>
            <a:spLocks noChangeShapeType="1"/>
          </p:cNvSpPr>
          <p:nvPr/>
        </p:nvSpPr>
        <p:spPr bwMode="auto">
          <a:xfrm flipV="1">
            <a:off x="6497760" y="4577316"/>
            <a:ext cx="10953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Line 265"/>
          <p:cNvSpPr>
            <a:spLocks noChangeShapeType="1"/>
          </p:cNvSpPr>
          <p:nvPr/>
        </p:nvSpPr>
        <p:spPr bwMode="auto">
          <a:xfrm flipH="1" flipV="1">
            <a:off x="6607298" y="4577316"/>
            <a:ext cx="11588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Line 266"/>
          <p:cNvSpPr>
            <a:spLocks noChangeShapeType="1"/>
          </p:cNvSpPr>
          <p:nvPr/>
        </p:nvSpPr>
        <p:spPr bwMode="auto">
          <a:xfrm>
            <a:off x="6497760" y="4682091"/>
            <a:ext cx="10953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Line 267"/>
          <p:cNvSpPr>
            <a:spLocks noChangeShapeType="1"/>
          </p:cNvSpPr>
          <p:nvPr/>
        </p:nvSpPr>
        <p:spPr bwMode="auto">
          <a:xfrm flipH="1">
            <a:off x="6607298" y="4682091"/>
            <a:ext cx="1158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Line 268"/>
          <p:cNvSpPr>
            <a:spLocks noChangeShapeType="1"/>
          </p:cNvSpPr>
          <p:nvPr/>
        </p:nvSpPr>
        <p:spPr bwMode="auto">
          <a:xfrm flipV="1">
            <a:off x="6607298" y="4577316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Rectangle 269"/>
          <p:cNvSpPr>
            <a:spLocks noChangeArrowheads="1"/>
          </p:cNvSpPr>
          <p:nvPr/>
        </p:nvSpPr>
        <p:spPr bwMode="auto">
          <a:xfrm>
            <a:off x="7688385" y="51408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(0.77 - 0.81)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9" name="Line 271"/>
          <p:cNvSpPr>
            <a:spLocks noChangeShapeType="1"/>
          </p:cNvSpPr>
          <p:nvPr/>
        </p:nvSpPr>
        <p:spPr bwMode="auto">
          <a:xfrm flipV="1">
            <a:off x="6429498" y="5105953"/>
            <a:ext cx="47625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Line 272"/>
          <p:cNvSpPr>
            <a:spLocks noChangeShapeType="1"/>
          </p:cNvSpPr>
          <p:nvPr/>
        </p:nvSpPr>
        <p:spPr bwMode="auto">
          <a:xfrm flipH="1" flipV="1">
            <a:off x="6477123" y="5105953"/>
            <a:ext cx="49213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Line 273"/>
          <p:cNvSpPr>
            <a:spLocks noChangeShapeType="1"/>
          </p:cNvSpPr>
          <p:nvPr/>
        </p:nvSpPr>
        <p:spPr bwMode="auto">
          <a:xfrm>
            <a:off x="6429498" y="5210728"/>
            <a:ext cx="47625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Line 274"/>
          <p:cNvSpPr>
            <a:spLocks noChangeShapeType="1"/>
          </p:cNvSpPr>
          <p:nvPr/>
        </p:nvSpPr>
        <p:spPr bwMode="auto">
          <a:xfrm flipH="1">
            <a:off x="6477123" y="5210728"/>
            <a:ext cx="492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Line 284"/>
          <p:cNvSpPr>
            <a:spLocks noChangeShapeType="1"/>
          </p:cNvSpPr>
          <p:nvPr/>
        </p:nvSpPr>
        <p:spPr bwMode="auto">
          <a:xfrm flipV="1">
            <a:off x="6477123" y="1669724"/>
            <a:ext cx="0" cy="363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Rectangle 153"/>
          <p:cNvSpPr>
            <a:spLocks noChangeArrowheads="1"/>
          </p:cNvSpPr>
          <p:nvPr/>
        </p:nvSpPr>
        <p:spPr bwMode="auto">
          <a:xfrm>
            <a:off x="395113" y="5985792"/>
            <a:ext cx="138113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Line 154"/>
          <p:cNvSpPr>
            <a:spLocks noChangeShapeType="1"/>
          </p:cNvSpPr>
          <p:nvPr/>
        </p:nvSpPr>
        <p:spPr bwMode="auto">
          <a:xfrm>
            <a:off x="296688" y="6054055"/>
            <a:ext cx="336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Rectangle 155"/>
          <p:cNvSpPr>
            <a:spLocks noChangeArrowheads="1"/>
          </p:cNvSpPr>
          <p:nvPr/>
        </p:nvSpPr>
        <p:spPr bwMode="auto">
          <a:xfrm>
            <a:off x="699913" y="5982617"/>
            <a:ext cx="4039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5" name="Freeform 156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06 w 212"/>
              <a:gd name="T1" fmla="*/ 0 h 133"/>
              <a:gd name="T2" fmla="*/ 0 w 212"/>
              <a:gd name="T3" fmla="*/ 66 h 133"/>
              <a:gd name="T4" fmla="*/ 106 w 212"/>
              <a:gd name="T5" fmla="*/ 133 h 133"/>
              <a:gd name="T6" fmla="*/ 212 w 212"/>
              <a:gd name="T7" fmla="*/ 66 h 133"/>
              <a:gd name="T8" fmla="*/ 106 w 212"/>
              <a:gd name="T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3">
                <a:moveTo>
                  <a:pt x="106" y="0"/>
                </a:moveTo>
                <a:lnTo>
                  <a:pt x="0" y="66"/>
                </a:lnTo>
                <a:lnTo>
                  <a:pt x="106" y="133"/>
                </a:lnTo>
                <a:lnTo>
                  <a:pt x="212" y="66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Freeform 157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Line 158"/>
          <p:cNvSpPr>
            <a:spLocks noChangeShapeType="1"/>
          </p:cNvSpPr>
          <p:nvPr/>
        </p:nvSpPr>
        <p:spPr bwMode="auto">
          <a:xfrm flipV="1">
            <a:off x="1473026" y="5949280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Rectangle 159"/>
          <p:cNvSpPr>
            <a:spLocks noChangeArrowheads="1"/>
          </p:cNvSpPr>
          <p:nvPr/>
        </p:nvSpPr>
        <p:spPr bwMode="auto">
          <a:xfrm>
            <a:off x="1707976" y="5984205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779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 2 ct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>
          <a:solidFill>
            <a:schemeClr val="tx1">
              <a:lumMod val="75000"/>
              <a:lumOff val="25000"/>
            </a:schemeClr>
          </a:solidFill>
          <a:prstDash val="solid"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eaLnBrk="1" fontAlgn="auto" hangingPunct="1">
          <a:spcBef>
            <a:spcPts val="0"/>
          </a:spcBef>
          <a:spcAft>
            <a:spcPts val="0"/>
          </a:spcAft>
          <a:defRPr sz="4400">
            <a:solidFill>
              <a:schemeClr val="tx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ption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redi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fun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 2 ctt</Template>
  <TotalTime>1299</TotalTime>
  <Words>4837</Words>
  <Application>Microsoft Office PowerPoint</Application>
  <PresentationFormat>On-screen Show (4:3)</PresentationFormat>
  <Paragraphs>1278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slides 2 ctt</vt:lpstr>
      <vt:lpstr>option 1</vt:lpstr>
      <vt:lpstr>Custom Design</vt:lpstr>
      <vt:lpstr>option 2</vt:lpstr>
      <vt:lpstr>credits</vt:lpstr>
      <vt:lpstr>funding</vt:lpstr>
      <vt:lpstr>blank</vt:lpstr>
      <vt:lpstr>Cholesterol Treatment Trialists’ (CTT) Collaboration  Slide deck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Mills</dc:creator>
  <cp:lastModifiedBy>Jenny Mills</cp:lastModifiedBy>
  <cp:revision>428</cp:revision>
  <cp:lastPrinted>2015-12-03T10:41:36Z</cp:lastPrinted>
  <dcterms:created xsi:type="dcterms:W3CDTF">2015-10-14T10:16:39Z</dcterms:created>
  <dcterms:modified xsi:type="dcterms:W3CDTF">2015-12-15T09:59:55Z</dcterms:modified>
</cp:coreProperties>
</file>