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72" r:id="rId3"/>
    <p:sldMasterId id="2147483661" r:id="rId4"/>
    <p:sldMasterId id="2147483658" r:id="rId5"/>
    <p:sldMasterId id="2147483663" r:id="rId6"/>
    <p:sldMasterId id="2147483665" r:id="rId7"/>
  </p:sldMasterIdLst>
  <p:notesMasterIdLst>
    <p:notesMasterId r:id="rId33"/>
  </p:notesMasterIdLst>
  <p:handoutMasterIdLst>
    <p:handoutMasterId r:id="rId34"/>
  </p:handoutMasterIdLst>
  <p:sldIdLst>
    <p:sldId id="284" r:id="rId8"/>
    <p:sldId id="285" r:id="rId9"/>
    <p:sldId id="286" r:id="rId10"/>
    <p:sldId id="287" r:id="rId11"/>
    <p:sldId id="291" r:id="rId12"/>
    <p:sldId id="263" r:id="rId13"/>
    <p:sldId id="292" r:id="rId14"/>
    <p:sldId id="265" r:id="rId15"/>
    <p:sldId id="296" r:id="rId16"/>
    <p:sldId id="297" r:id="rId17"/>
    <p:sldId id="270" r:id="rId18"/>
    <p:sldId id="299" r:id="rId19"/>
    <p:sldId id="302" r:id="rId20"/>
    <p:sldId id="314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259" r:id="rId3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46C0A"/>
    <a:srgbClr val="FAC090"/>
    <a:srgbClr val="FDEADA"/>
    <a:srgbClr val="FCFBF9"/>
    <a:srgbClr val="C76F27"/>
    <a:srgbClr val="FF9933"/>
    <a:srgbClr val="FFFF6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50" autoAdjust="0"/>
    <p:restoredTop sz="94628" autoAdjust="0"/>
  </p:normalViewPr>
  <p:slideViewPr>
    <p:cSldViewPr>
      <p:cViewPr>
        <p:scale>
          <a:sx n="75" d="100"/>
          <a:sy n="75" d="100"/>
        </p:scale>
        <p:origin x="-798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2107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oby\work\CTT\Work%20update%20June%202011\Analysis%20Archive\ActuarialSurvAug2012MVE%20Rory%20statin%20paper%20with%20adjusted%20R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  <c:perspective val="30"/>
    </c:view3D>
    <c:floor>
      <c:thickness val="0"/>
      <c:spPr>
        <a:noFill/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405882956977931"/>
          <c:y val="8.90960560434782E-2"/>
          <c:w val="0.40582960783937394"/>
          <c:h val="0.69965277777777779"/>
        </c:manualLayout>
      </c:layout>
      <c:bar3DChart>
        <c:barDir val="col"/>
        <c:grouping val="standard"/>
        <c:varyColors val="0"/>
        <c:ser>
          <c:idx val="1"/>
          <c:order val="0"/>
          <c:tx>
            <c:strRef>
              <c:f>BarsActSurvOverallEffMVE!$C$44</c:f>
              <c:strCache>
                <c:ptCount val="1"/>
                <c:pt idx="0">
                  <c:v>5-9%</c:v>
                </c:pt>
              </c:strCache>
            </c:strRef>
          </c:tx>
          <c:spPr>
            <a:pattFill prst="dotDmnd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542034946505018E-3"/>
                  <c:y val="-9.23489948502710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084069893010035E-3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084069893010035E-3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BarsActSurvOverallEffMVE!$C$39:$C$41</c:f>
              <c:numCache>
                <c:formatCode>0</c:formatCode>
                <c:ptCount val="3"/>
                <c:pt idx="0">
                  <c:v>170</c:v>
                </c:pt>
                <c:pt idx="1">
                  <c:v>250</c:v>
                </c:pt>
                <c:pt idx="2">
                  <c:v>310</c:v>
                </c:pt>
              </c:numCache>
            </c:numRef>
          </c:val>
        </c:ser>
        <c:ser>
          <c:idx val="2"/>
          <c:order val="1"/>
          <c:tx>
            <c:strRef>
              <c:f>BarsActSurvOverallEffMVE!$D$44</c:f>
              <c:strCache>
                <c:ptCount val="1"/>
                <c:pt idx="0">
                  <c:v>10-19%</c:v>
                </c:pt>
              </c:strCache>
            </c:strRef>
          </c:tx>
          <c:spPr>
            <a:pattFill prst="dotDmnd">
              <a:fgClr>
                <a:schemeClr val="bg1">
                  <a:lumMod val="65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-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BarsActSurvOverallEffMVE!$D$39:$D$41</c:f>
              <c:numCache>
                <c:formatCode>0</c:formatCode>
                <c:ptCount val="3"/>
                <c:pt idx="0">
                  <c:v>370</c:v>
                </c:pt>
                <c:pt idx="1">
                  <c:v>540</c:v>
                </c:pt>
                <c:pt idx="2">
                  <c:v>680</c:v>
                </c:pt>
              </c:numCache>
            </c:numRef>
          </c:val>
        </c:ser>
        <c:ser>
          <c:idx val="3"/>
          <c:order val="2"/>
          <c:tx>
            <c:strRef>
              <c:f>BarsActSurvOverallEffMVE!$E$44</c:f>
              <c:strCache>
                <c:ptCount val="1"/>
                <c:pt idx="0">
                  <c:v>20-29%</c:v>
                </c:pt>
              </c:strCache>
            </c:strRef>
          </c:tx>
          <c:spPr>
            <a:pattFill prst="pct25">
              <a:fgClr>
                <a:schemeClr val="bg1">
                  <a:lumMod val="65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0493147434111295E-17"/>
                  <c:y val="-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13052419757528E-3"/>
                  <c:y val="-2.3087248712567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BarsActSurvOverallEffMVE!$E$39:$E$41</c:f>
              <c:numCache>
                <c:formatCode>0</c:formatCode>
                <c:ptCount val="3"/>
                <c:pt idx="0">
                  <c:v>540</c:v>
                </c:pt>
                <c:pt idx="1">
                  <c:v>800</c:v>
                </c:pt>
                <c:pt idx="2">
                  <c:v>1010</c:v>
                </c:pt>
              </c:numCache>
            </c:numRef>
          </c:val>
        </c:ser>
        <c:ser>
          <c:idx val="0"/>
          <c:order val="3"/>
          <c:tx>
            <c:strRef>
              <c:f>BarsActSurvOverallEffMVE!$F$44</c:f>
              <c:strCache>
                <c:ptCount val="1"/>
                <c:pt idx="0">
                  <c:v>30%+</c:v>
                </c:pt>
              </c:strCache>
            </c:strRef>
          </c:tx>
          <c:spPr>
            <a:pattFill prst="pct50">
              <a:fgClr>
                <a:schemeClr val="tx1">
                  <a:lumMod val="50000"/>
                  <a:lumOff val="50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71017473252509E-3"/>
                  <c:y val="-2.3087248712567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084069893010035E-3"/>
                  <c:y val="-2.3087248712567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BarsActSurvOverallEffMVE!$F$39:$F$41</c:f>
              <c:numCache>
                <c:formatCode>0</c:formatCode>
                <c:ptCount val="3"/>
                <c:pt idx="0">
                  <c:v>730</c:v>
                </c:pt>
                <c:pt idx="1">
                  <c:v>1130</c:v>
                </c:pt>
                <c:pt idx="2">
                  <c:v>1440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502976"/>
        <c:axId val="101504896"/>
        <c:axId val="95743040"/>
      </c:bar3DChart>
      <c:catAx>
        <c:axId val="101502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100" b="1" dirty="0"/>
                  <a:t>LDL cholesterol reduction (</a:t>
                </a:r>
                <a:r>
                  <a:rPr lang="en-GB" sz="1100" b="1" dirty="0" err="1"/>
                  <a:t>mmol</a:t>
                </a:r>
                <a:r>
                  <a:rPr lang="en-GB" sz="1100" b="1" dirty="0"/>
                  <a:t>/L) </a:t>
                </a:r>
              </a:p>
              <a:p>
                <a:pPr>
                  <a:defRPr/>
                </a:pPr>
                <a:r>
                  <a:rPr lang="en-GB" sz="1100" b="1" dirty="0"/>
                  <a:t>with statin treatment</a:t>
                </a:r>
                <a:endParaRPr lang="en-GB" b="1" dirty="0"/>
              </a:p>
            </c:rich>
          </c:tx>
          <c:layout>
            <c:manualLayout>
              <c:xMode val="edge"/>
              <c:yMode val="edge"/>
              <c:x val="0.15996641606667863"/>
              <c:y val="0.805609001627378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150489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1504896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en-GB" sz="1100" b="1" dirty="0"/>
                  <a:t>Major vascular events avoided </a:t>
                </a:r>
              </a:p>
              <a:p>
                <a:pPr>
                  <a:defRPr sz="1100"/>
                </a:pPr>
                <a:r>
                  <a:rPr lang="en-GB" sz="1100" b="1" dirty="0"/>
                  <a:t>per 10,000 patients treated for 5-years</a:t>
                </a:r>
              </a:p>
            </c:rich>
          </c:tx>
          <c:layout>
            <c:manualLayout>
              <c:xMode val="edge"/>
              <c:yMode val="edge"/>
              <c:x val="7.4174820572859151E-2"/>
              <c:y val="0.2020748710386280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1502976"/>
        <c:crosses val="autoZero"/>
        <c:crossBetween val="between"/>
      </c:valAx>
      <c:serAx>
        <c:axId val="95743040"/>
        <c:scaling>
          <c:orientation val="minMax"/>
        </c:scaling>
        <c:delete val="0"/>
        <c:axPos val="b"/>
        <c:title>
          <c:tx>
            <c:rich>
              <a:bodyPr rot="-3720000" vert="horz"/>
              <a:lstStyle/>
              <a:p>
                <a:pPr algn="ctr">
                  <a:defRPr/>
                </a:pPr>
                <a:r>
                  <a:rPr lang="en-GB" sz="1100" b="1" dirty="0"/>
                  <a:t>5-year risk of major vascular event</a:t>
                </a:r>
              </a:p>
            </c:rich>
          </c:tx>
          <c:layout>
            <c:manualLayout>
              <c:xMode val="edge"/>
              <c:yMode val="edge"/>
              <c:x val="0.57816315662949247"/>
              <c:y val="0.5541437793862500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150489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0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chemeClr val="tx1">
              <a:lumMod val="75000"/>
              <a:lumOff val="25000"/>
            </a:schemeClr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90861F-3142-4B70-935F-ED432318586F}" type="datetimeFigureOut">
              <a:rPr lang="en-GB"/>
              <a:pPr>
                <a:defRPr/>
              </a:pPr>
              <a:t>30/08/2016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15C6B6-6AF2-4F14-BE7E-FA7B008B2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49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AEB5-450A-4899-80F0-71E6E1ED39E4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B673F-0929-481F-A71F-DE43A8D58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54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3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4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5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9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72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675C0F-79DC-4116-9094-70A3DF311D95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D3A1D1-8B52-40B0-9471-0A42F0A48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68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80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60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07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34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theme" Target="../theme/theme5.xml"/><Relationship Id="rId5" Type="http://schemas.openxmlformats.org/officeDocument/2006/relationships/image" Target="../media/image2.jpg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image" Target="../media/image2.jp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25"/>
          <a:stretch/>
        </p:blipFill>
        <p:spPr>
          <a:xfrm>
            <a:off x="31640" y="3435669"/>
            <a:ext cx="9436904" cy="34223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748" y="116632"/>
            <a:ext cx="3058404" cy="7200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4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493325"/>
            <a:ext cx="1758312" cy="26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275256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2407920" cy="566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824"/>
            <a:ext cx="3376613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05149"/>
            <a:ext cx="210185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6992"/>
            <a:ext cx="352107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9"/>
          <p:cNvSpPr txBox="1">
            <a:spLocks noChangeArrowheads="1"/>
          </p:cNvSpPr>
          <p:nvPr/>
        </p:nvSpPr>
        <p:spPr bwMode="auto">
          <a:xfrm>
            <a:off x="2988071" y="1157288"/>
            <a:ext cx="5040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itchFamily="2" charset="0"/>
                <a:cs typeface="Arial" pitchFamily="34" charset="0"/>
              </a:rPr>
              <a:t>Thank you to our funders: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79512" y="6237312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anose="02000506000000020004" pitchFamily="2" charset="0"/>
                <a:cs typeface="Arial" panose="020B0604020202020204" pitchFamily="34" charset="0"/>
              </a:rPr>
              <a:t>www.cttcollaboration.org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liquam" panose="02000506000000020004" pitchFamily="2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20" y="2073275"/>
            <a:ext cx="2376562" cy="10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313" y="2073275"/>
            <a:ext cx="1001704" cy="130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50201"/>
            <a:ext cx="2828830" cy="13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3131840" y="1341438"/>
            <a:ext cx="504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to our funders:</a:t>
            </a:r>
          </a:p>
        </p:txBody>
      </p:sp>
      <p:pic>
        <p:nvPicPr>
          <p:cNvPr id="5126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237288"/>
            <a:ext cx="244792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https://encrypted-tbn3.gstatic.com/images?q=tbn:ANd9GcSUVPrhu8CMDRUDQ-JISZtxP32JMLCnx4piZ5PRQbOv_0N7fmrnino8LaGPQ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32634"/>
            <a:ext cx="16287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1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13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2968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5" name="Picture 15" descr="http://www.themalaysianinsider.com/assets/uploads/articles/NHMRC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95" y="3443089"/>
            <a:ext cx="2242092" cy="171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https://encrypted-tbn3.gstatic.com/images?q=tbn:ANd9GcQ5L-GSbn7UeHnAndJw3LlJYhsizC7dVo074l_skO5TnPX86ph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389" y="3823047"/>
            <a:ext cx="1961553" cy="133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Cholesterol Treatment Trialists’ (CTT) Collaboration</a:t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deck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trials: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</a:t>
            </a:r>
          </a:p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MAJOR VASCULAR EVENTS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131840" y="1363042"/>
            <a:ext cx="9537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344832" y="1363042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5" name="Rectangle 36"/>
          <p:cNvSpPr>
            <a:spLocks noChangeArrowheads="1"/>
          </p:cNvSpPr>
          <p:nvPr/>
        </p:nvSpPr>
        <p:spPr bwMode="auto">
          <a:xfrm>
            <a:off x="464963" y="1854900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Non-fatal MI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7" name="Rectangle 38"/>
          <p:cNvSpPr>
            <a:spLocks noChangeArrowheads="1"/>
          </p:cNvSpPr>
          <p:nvPr/>
        </p:nvSpPr>
        <p:spPr bwMode="auto">
          <a:xfrm>
            <a:off x="464963" y="2066038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8" name="Rectangle 39"/>
          <p:cNvSpPr>
            <a:spLocks noChangeArrowheads="1"/>
          </p:cNvSpPr>
          <p:nvPr/>
        </p:nvSpPr>
        <p:spPr bwMode="auto">
          <a:xfrm>
            <a:off x="464963" y="2258125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coronary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3" name="Rectangle 44"/>
          <p:cNvSpPr>
            <a:spLocks noChangeArrowheads="1"/>
          </p:cNvSpPr>
          <p:nvPr/>
        </p:nvSpPr>
        <p:spPr bwMode="auto">
          <a:xfrm>
            <a:off x="464963" y="2805813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4" name="Rectangle 45"/>
          <p:cNvSpPr>
            <a:spLocks noChangeArrowheads="1"/>
          </p:cNvSpPr>
          <p:nvPr/>
        </p:nvSpPr>
        <p:spPr bwMode="auto">
          <a:xfrm>
            <a:off x="464963" y="3018538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5" name="Rectangle 46"/>
          <p:cNvSpPr>
            <a:spLocks noChangeArrowheads="1"/>
          </p:cNvSpPr>
          <p:nvPr/>
        </p:nvSpPr>
        <p:spPr bwMode="auto">
          <a:xfrm>
            <a:off x="464963" y="3215388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6" name="Rectangle 47"/>
          <p:cNvSpPr>
            <a:spLocks noChangeArrowheads="1"/>
          </p:cNvSpPr>
          <p:nvPr/>
        </p:nvSpPr>
        <p:spPr bwMode="auto">
          <a:xfrm>
            <a:off x="464963" y="3420175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coronary </a:t>
            </a:r>
            <a:r>
              <a:rPr lang="en-US" altLang="en-US" sz="1200" b="1" dirty="0" err="1" smtClean="0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12" name="Rectangle 53"/>
          <p:cNvSpPr>
            <a:spLocks noChangeArrowheads="1"/>
          </p:cNvSpPr>
          <p:nvPr/>
        </p:nvSpPr>
        <p:spPr bwMode="auto">
          <a:xfrm>
            <a:off x="464963" y="3967863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4" name="Rectangle 55"/>
          <p:cNvSpPr>
            <a:spLocks noChangeArrowheads="1"/>
          </p:cNvSpPr>
          <p:nvPr/>
        </p:nvSpPr>
        <p:spPr bwMode="auto">
          <a:xfrm>
            <a:off x="464963" y="4164713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57"/>
          <p:cNvSpPr>
            <a:spLocks noChangeArrowheads="1"/>
          </p:cNvSpPr>
          <p:nvPr/>
        </p:nvSpPr>
        <p:spPr bwMode="auto">
          <a:xfrm>
            <a:off x="464963" y="4390138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Rectangle 60"/>
          <p:cNvSpPr>
            <a:spLocks noChangeArrowheads="1"/>
          </p:cNvSpPr>
          <p:nvPr/>
        </p:nvSpPr>
        <p:spPr bwMode="auto">
          <a:xfrm>
            <a:off x="464963" y="4583813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stroke</a:t>
            </a:r>
            <a:endParaRPr lang="en-US" altLang="en-US" sz="1200" dirty="0"/>
          </a:p>
        </p:txBody>
      </p:sp>
      <p:sp>
        <p:nvSpPr>
          <p:cNvPr id="422" name="Rectangle 63"/>
          <p:cNvSpPr>
            <a:spLocks noChangeArrowheads="1"/>
          </p:cNvSpPr>
          <p:nvPr/>
        </p:nvSpPr>
        <p:spPr bwMode="auto">
          <a:xfrm>
            <a:off x="464963" y="5112450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vascular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lang="en-US" altLang="en-US" sz="1200" dirty="0"/>
          </a:p>
        </p:txBody>
      </p:sp>
      <p:sp>
        <p:nvSpPr>
          <p:cNvPr id="423" name="Rectangle 64"/>
          <p:cNvSpPr>
            <a:spLocks noChangeArrowheads="1"/>
          </p:cNvSpPr>
          <p:nvPr/>
        </p:nvSpPr>
        <p:spPr bwMode="auto">
          <a:xfrm>
            <a:off x="657051" y="511245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2" name="Rectangle 103"/>
          <p:cNvSpPr>
            <a:spLocks noChangeArrowheads="1"/>
          </p:cNvSpPr>
          <p:nvPr/>
        </p:nvSpPr>
        <p:spPr bwMode="auto">
          <a:xfrm>
            <a:off x="3234010" y="184220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1175 (1.3)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104"/>
          <p:cNvSpPr>
            <a:spLocks noChangeArrowheads="1"/>
          </p:cNvSpPr>
          <p:nvPr/>
        </p:nvSpPr>
        <p:spPr bwMode="auto">
          <a:xfrm>
            <a:off x="3275285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645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105"/>
          <p:cNvSpPr>
            <a:spLocks noChangeArrowheads="1"/>
          </p:cNvSpPr>
          <p:nvPr/>
        </p:nvSpPr>
        <p:spPr bwMode="auto">
          <a:xfrm>
            <a:off x="3234010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1725 (1.9)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106"/>
          <p:cNvSpPr>
            <a:spLocks noChangeArrowheads="1"/>
          </p:cNvSpPr>
          <p:nvPr/>
        </p:nvSpPr>
        <p:spPr bwMode="auto">
          <a:xfrm>
            <a:off x="3275285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637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107"/>
          <p:cNvSpPr>
            <a:spLocks noChangeArrowheads="1"/>
          </p:cNvSpPr>
          <p:nvPr/>
        </p:nvSpPr>
        <p:spPr bwMode="auto">
          <a:xfrm>
            <a:off x="3234010" y="300425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1166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108"/>
          <p:cNvSpPr>
            <a:spLocks noChangeArrowheads="1"/>
          </p:cNvSpPr>
          <p:nvPr/>
        </p:nvSpPr>
        <p:spPr bwMode="auto">
          <a:xfrm>
            <a:off x="3275285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447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109"/>
          <p:cNvSpPr>
            <a:spLocks noChangeArrowheads="1"/>
          </p:cNvSpPr>
          <p:nvPr/>
        </p:nvSpPr>
        <p:spPr bwMode="auto">
          <a:xfrm>
            <a:off x="3234010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2250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110"/>
          <p:cNvSpPr>
            <a:spLocks noChangeArrowheads="1"/>
          </p:cNvSpPr>
          <p:nvPr/>
        </p:nvSpPr>
        <p:spPr bwMode="auto">
          <a:xfrm>
            <a:off x="3275285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440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111"/>
          <p:cNvSpPr>
            <a:spLocks noChangeArrowheads="1"/>
          </p:cNvSpPr>
          <p:nvPr/>
        </p:nvSpPr>
        <p:spPr bwMode="auto">
          <a:xfrm>
            <a:off x="3314973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69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112"/>
          <p:cNvSpPr>
            <a:spLocks noChangeArrowheads="1"/>
          </p:cNvSpPr>
          <p:nvPr/>
        </p:nvSpPr>
        <p:spPr bwMode="auto">
          <a:xfrm>
            <a:off x="3314973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113"/>
          <p:cNvSpPr>
            <a:spLocks noChangeArrowheads="1"/>
          </p:cNvSpPr>
          <p:nvPr/>
        </p:nvSpPr>
        <p:spPr bwMode="auto">
          <a:xfrm>
            <a:off x="3275285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114"/>
          <p:cNvSpPr>
            <a:spLocks noChangeArrowheads="1"/>
          </p:cNvSpPr>
          <p:nvPr/>
        </p:nvSpPr>
        <p:spPr bwMode="auto">
          <a:xfrm>
            <a:off x="3234010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128"/>
          <p:cNvSpPr>
            <a:spLocks noChangeArrowheads="1"/>
          </p:cNvSpPr>
          <p:nvPr/>
        </p:nvSpPr>
        <p:spPr bwMode="auto">
          <a:xfrm>
            <a:off x="4410348" y="184220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1380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129"/>
          <p:cNvSpPr>
            <a:spLocks noChangeArrowheads="1"/>
          </p:cNvSpPr>
          <p:nvPr/>
        </p:nvSpPr>
        <p:spPr bwMode="auto">
          <a:xfrm>
            <a:off x="4451623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694 (0.7)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130"/>
          <p:cNvSpPr>
            <a:spLocks noChangeArrowheads="1"/>
          </p:cNvSpPr>
          <p:nvPr/>
        </p:nvSpPr>
        <p:spPr bwMode="auto">
          <a:xfrm>
            <a:off x="4410348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(2.2)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131"/>
          <p:cNvSpPr>
            <a:spLocks noChangeArrowheads="1"/>
          </p:cNvSpPr>
          <p:nvPr/>
        </p:nvSpPr>
        <p:spPr bwMode="auto">
          <a:xfrm>
            <a:off x="4451623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731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132"/>
          <p:cNvSpPr>
            <a:spLocks noChangeArrowheads="1"/>
          </p:cNvSpPr>
          <p:nvPr/>
        </p:nvSpPr>
        <p:spPr bwMode="auto">
          <a:xfrm>
            <a:off x="4410348" y="300425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1508 (1.8)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133"/>
          <p:cNvSpPr>
            <a:spLocks noChangeArrowheads="1"/>
          </p:cNvSpPr>
          <p:nvPr/>
        </p:nvSpPr>
        <p:spPr bwMode="auto">
          <a:xfrm>
            <a:off x="4451623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502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134"/>
          <p:cNvSpPr>
            <a:spLocks noChangeArrowheads="1"/>
          </p:cNvSpPr>
          <p:nvPr/>
        </p:nvSpPr>
        <p:spPr bwMode="auto">
          <a:xfrm>
            <a:off x="4410348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2741 (3.2)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135"/>
          <p:cNvSpPr>
            <a:spLocks noChangeArrowheads="1"/>
          </p:cNvSpPr>
          <p:nvPr/>
        </p:nvSpPr>
        <p:spPr bwMode="auto">
          <a:xfrm>
            <a:off x="4451623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526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136"/>
          <p:cNvSpPr>
            <a:spLocks noChangeArrowheads="1"/>
          </p:cNvSpPr>
          <p:nvPr/>
        </p:nvSpPr>
        <p:spPr bwMode="auto">
          <a:xfrm>
            <a:off x="4491310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57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137"/>
          <p:cNvSpPr>
            <a:spLocks noChangeArrowheads="1"/>
          </p:cNvSpPr>
          <p:nvPr/>
        </p:nvSpPr>
        <p:spPr bwMode="auto">
          <a:xfrm>
            <a:off x="4491310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80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138"/>
          <p:cNvSpPr>
            <a:spLocks noChangeArrowheads="1"/>
          </p:cNvSpPr>
          <p:nvPr/>
        </p:nvSpPr>
        <p:spPr bwMode="auto">
          <a:xfrm>
            <a:off x="4451623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663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139"/>
          <p:cNvSpPr>
            <a:spLocks noChangeArrowheads="1"/>
          </p:cNvSpPr>
          <p:nvPr/>
        </p:nvSpPr>
        <p:spPr bwMode="auto">
          <a:xfrm>
            <a:off x="4410348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9" name="Rectangle 160"/>
          <p:cNvSpPr>
            <a:spLocks noChangeArrowheads="1"/>
          </p:cNvSpPr>
          <p:nvPr/>
        </p:nvSpPr>
        <p:spPr bwMode="auto">
          <a:xfrm>
            <a:off x="7688385" y="18422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(0.58 - 0.87)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0" name="Rectangle 161"/>
          <p:cNvSpPr>
            <a:spLocks noChangeArrowheads="1"/>
          </p:cNvSpPr>
          <p:nvPr/>
        </p:nvSpPr>
        <p:spPr bwMode="auto">
          <a:xfrm>
            <a:off x="6270748" y="1902525"/>
            <a:ext cx="63500" cy="63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1" name="Line 162"/>
          <p:cNvSpPr>
            <a:spLocks noChangeShapeType="1"/>
          </p:cNvSpPr>
          <p:nvPr/>
        </p:nvSpPr>
        <p:spPr bwMode="auto">
          <a:xfrm>
            <a:off x="6013573" y="1934275"/>
            <a:ext cx="6429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" name="Rectangle 163"/>
          <p:cNvSpPr>
            <a:spLocks noChangeArrowheads="1"/>
          </p:cNvSpPr>
          <p:nvPr/>
        </p:nvSpPr>
        <p:spPr bwMode="auto">
          <a:xfrm>
            <a:off x="7688385" y="2051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(0.63 - 1.15)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3" name="Rectangle 164"/>
          <p:cNvSpPr>
            <a:spLocks noChangeArrowheads="1"/>
          </p:cNvSpPr>
          <p:nvPr/>
        </p:nvSpPr>
        <p:spPr bwMode="auto">
          <a:xfrm>
            <a:off x="6594598" y="2124775"/>
            <a:ext cx="42863" cy="412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4" name="Line 165"/>
          <p:cNvSpPr>
            <a:spLocks noChangeShapeType="1"/>
          </p:cNvSpPr>
          <p:nvPr/>
        </p:nvSpPr>
        <p:spPr bwMode="auto">
          <a:xfrm>
            <a:off x="6118348" y="2145413"/>
            <a:ext cx="1171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5" name="Rectangle 166"/>
          <p:cNvSpPr>
            <a:spLocks noChangeArrowheads="1"/>
          </p:cNvSpPr>
          <p:nvPr/>
        </p:nvSpPr>
        <p:spPr bwMode="auto">
          <a:xfrm>
            <a:off x="7688385" y="22867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(0.65 - 0.85)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7" name="Line 168"/>
          <p:cNvSpPr>
            <a:spLocks noChangeShapeType="1"/>
          </p:cNvSpPr>
          <p:nvPr/>
        </p:nvSpPr>
        <p:spPr bwMode="auto">
          <a:xfrm flipV="1">
            <a:off x="6167560" y="2251775"/>
            <a:ext cx="203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8" name="Line 169"/>
          <p:cNvSpPr>
            <a:spLocks noChangeShapeType="1"/>
          </p:cNvSpPr>
          <p:nvPr/>
        </p:nvSpPr>
        <p:spPr bwMode="auto">
          <a:xfrm flipH="1" flipV="1">
            <a:off x="6370760" y="2251775"/>
            <a:ext cx="23336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" name="Line 170"/>
          <p:cNvSpPr>
            <a:spLocks noChangeShapeType="1"/>
          </p:cNvSpPr>
          <p:nvPr/>
        </p:nvSpPr>
        <p:spPr bwMode="auto">
          <a:xfrm>
            <a:off x="6167560" y="2356550"/>
            <a:ext cx="203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0" name="Line 171"/>
          <p:cNvSpPr>
            <a:spLocks noChangeShapeType="1"/>
          </p:cNvSpPr>
          <p:nvPr/>
        </p:nvSpPr>
        <p:spPr bwMode="auto">
          <a:xfrm flipH="1">
            <a:off x="6370760" y="2356550"/>
            <a:ext cx="23336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1" name="Line 172"/>
          <p:cNvSpPr>
            <a:spLocks noChangeShapeType="1"/>
          </p:cNvSpPr>
          <p:nvPr/>
        </p:nvSpPr>
        <p:spPr bwMode="auto">
          <a:xfrm flipV="1">
            <a:off x="6370760" y="2251775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" name="Rectangle 173"/>
          <p:cNvSpPr>
            <a:spLocks noChangeArrowheads="1"/>
          </p:cNvSpPr>
          <p:nvPr/>
        </p:nvSpPr>
        <p:spPr bwMode="auto">
          <a:xfrm>
            <a:off x="7688385" y="2791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(0.55 - 0.95)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3" name="Rectangle 174"/>
          <p:cNvSpPr>
            <a:spLocks noChangeArrowheads="1"/>
          </p:cNvSpPr>
          <p:nvPr/>
        </p:nvSpPr>
        <p:spPr bwMode="auto">
          <a:xfrm>
            <a:off x="6300910" y="2862963"/>
            <a:ext cx="46038" cy="460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4" name="Line 175"/>
          <p:cNvSpPr>
            <a:spLocks noChangeShapeType="1"/>
          </p:cNvSpPr>
          <p:nvPr/>
        </p:nvSpPr>
        <p:spPr bwMode="auto">
          <a:xfrm>
            <a:off x="5943723" y="2886775"/>
            <a:ext cx="8794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5" name="Rectangle 176"/>
          <p:cNvSpPr>
            <a:spLocks noChangeArrowheads="1"/>
          </p:cNvSpPr>
          <p:nvPr/>
        </p:nvSpPr>
        <p:spPr bwMode="auto">
          <a:xfrm>
            <a:off x="7688385" y="30042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0.60 (0.50 - 0.71)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6" name="Rectangle 177"/>
          <p:cNvSpPr>
            <a:spLocks noChangeArrowheads="1"/>
          </p:cNvSpPr>
          <p:nvPr/>
        </p:nvSpPr>
        <p:spPr bwMode="auto">
          <a:xfrm>
            <a:off x="6005635" y="3061400"/>
            <a:ext cx="69850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7" name="Line 178"/>
          <p:cNvSpPr>
            <a:spLocks noChangeShapeType="1"/>
          </p:cNvSpPr>
          <p:nvPr/>
        </p:nvSpPr>
        <p:spPr bwMode="auto">
          <a:xfrm flipH="1">
            <a:off x="5824660" y="3097913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8" name="Freeform 179"/>
          <p:cNvSpPr>
            <a:spLocks/>
          </p:cNvSpPr>
          <p:nvPr/>
        </p:nvSpPr>
        <p:spPr bwMode="auto">
          <a:xfrm>
            <a:off x="5824660" y="3064575"/>
            <a:ext cx="57150" cy="65088"/>
          </a:xfrm>
          <a:custGeom>
            <a:avLst/>
            <a:gdLst>
              <a:gd name="T0" fmla="*/ 62 w 62"/>
              <a:gd name="T1" fmla="*/ 0 h 71"/>
              <a:gd name="T2" fmla="*/ 0 w 62"/>
              <a:gd name="T3" fmla="*/ 36 h 71"/>
              <a:gd name="T4" fmla="*/ 62 w 62"/>
              <a:gd name="T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62" y="0"/>
                </a:moveTo>
                <a:lnTo>
                  <a:pt x="0" y="36"/>
                </a:lnTo>
                <a:lnTo>
                  <a:pt x="62" y="71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9" name="Line 180"/>
          <p:cNvSpPr>
            <a:spLocks noChangeShapeType="1"/>
          </p:cNvSpPr>
          <p:nvPr/>
        </p:nvSpPr>
        <p:spPr bwMode="auto">
          <a:xfrm>
            <a:off x="5824660" y="3097913"/>
            <a:ext cx="481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0" name="Rectangle 181"/>
          <p:cNvSpPr>
            <a:spLocks noChangeArrowheads="1"/>
          </p:cNvSpPr>
          <p:nvPr/>
        </p:nvSpPr>
        <p:spPr bwMode="auto">
          <a:xfrm>
            <a:off x="7688385" y="3215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(0.58 - 1.04)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1" name="Rectangle 182"/>
          <p:cNvSpPr>
            <a:spLocks noChangeArrowheads="1"/>
          </p:cNvSpPr>
          <p:nvPr/>
        </p:nvSpPr>
        <p:spPr bwMode="auto">
          <a:xfrm>
            <a:off x="6432673" y="3286825"/>
            <a:ext cx="42863" cy="428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Line 183"/>
          <p:cNvSpPr>
            <a:spLocks noChangeShapeType="1"/>
          </p:cNvSpPr>
          <p:nvPr/>
        </p:nvSpPr>
        <p:spPr bwMode="auto">
          <a:xfrm>
            <a:off x="6013573" y="3307463"/>
            <a:ext cx="10287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Rectangle 184"/>
          <p:cNvSpPr>
            <a:spLocks noChangeArrowheads="1"/>
          </p:cNvSpPr>
          <p:nvPr/>
        </p:nvSpPr>
        <p:spPr bwMode="auto">
          <a:xfrm>
            <a:off x="7688385" y="3448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0.66 (0.60 - 0.73)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5" name="Line 186"/>
          <p:cNvSpPr>
            <a:spLocks noChangeShapeType="1"/>
          </p:cNvSpPr>
          <p:nvPr/>
        </p:nvSpPr>
        <p:spPr bwMode="auto">
          <a:xfrm flipV="1">
            <a:off x="6045323" y="3413825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Line 187"/>
          <p:cNvSpPr>
            <a:spLocks noChangeShapeType="1"/>
          </p:cNvSpPr>
          <p:nvPr/>
        </p:nvSpPr>
        <p:spPr bwMode="auto">
          <a:xfrm flipH="1" flipV="1">
            <a:off x="6186610" y="3413825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7" name="Line 188"/>
          <p:cNvSpPr>
            <a:spLocks noChangeShapeType="1"/>
          </p:cNvSpPr>
          <p:nvPr/>
        </p:nvSpPr>
        <p:spPr bwMode="auto">
          <a:xfrm>
            <a:off x="6045323" y="3520188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8" name="Line 189"/>
          <p:cNvSpPr>
            <a:spLocks noChangeShapeType="1"/>
          </p:cNvSpPr>
          <p:nvPr/>
        </p:nvSpPr>
        <p:spPr bwMode="auto">
          <a:xfrm flipH="1">
            <a:off x="6186610" y="3520188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Line 190"/>
          <p:cNvSpPr>
            <a:spLocks noChangeShapeType="1"/>
          </p:cNvSpPr>
          <p:nvPr/>
        </p:nvSpPr>
        <p:spPr bwMode="auto">
          <a:xfrm flipV="1">
            <a:off x="6186610" y="3413825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0" name="Rectangle 191"/>
          <p:cNvSpPr>
            <a:spLocks noChangeArrowheads="1"/>
          </p:cNvSpPr>
          <p:nvPr/>
        </p:nvSpPr>
        <p:spPr bwMode="auto">
          <a:xfrm>
            <a:off x="7688385" y="395516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(0.50 - 0.95)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1" name="Rectangle 192"/>
          <p:cNvSpPr>
            <a:spLocks noChangeArrowheads="1"/>
          </p:cNvSpPr>
          <p:nvPr/>
        </p:nvSpPr>
        <p:spPr bwMode="auto">
          <a:xfrm>
            <a:off x="6226298" y="4028188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" name="Line 193"/>
          <p:cNvSpPr>
            <a:spLocks noChangeShapeType="1"/>
          </p:cNvSpPr>
          <p:nvPr/>
        </p:nvSpPr>
        <p:spPr bwMode="auto">
          <a:xfrm flipH="1">
            <a:off x="5824660" y="4048825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Freeform 194"/>
          <p:cNvSpPr>
            <a:spLocks/>
          </p:cNvSpPr>
          <p:nvPr/>
        </p:nvSpPr>
        <p:spPr bwMode="auto">
          <a:xfrm>
            <a:off x="5824660" y="401548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Line 195"/>
          <p:cNvSpPr>
            <a:spLocks noChangeShapeType="1"/>
          </p:cNvSpPr>
          <p:nvPr/>
        </p:nvSpPr>
        <p:spPr bwMode="auto">
          <a:xfrm>
            <a:off x="5824660" y="4048825"/>
            <a:ext cx="1017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5" name="Rectangle 196"/>
          <p:cNvSpPr>
            <a:spLocks noChangeArrowheads="1"/>
          </p:cNvSpPr>
          <p:nvPr/>
        </p:nvSpPr>
        <p:spPr bwMode="auto">
          <a:xfrm>
            <a:off x="7688385" y="41663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1.39 (0.57 - 3.39)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6" name="Line 197"/>
          <p:cNvSpPr>
            <a:spLocks noChangeShapeType="1"/>
          </p:cNvSpPr>
          <p:nvPr/>
        </p:nvSpPr>
        <p:spPr bwMode="auto">
          <a:xfrm>
            <a:off x="7501060" y="4259963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7" name="Freeform 198"/>
          <p:cNvSpPr>
            <a:spLocks/>
          </p:cNvSpPr>
          <p:nvPr/>
        </p:nvSpPr>
        <p:spPr bwMode="auto">
          <a:xfrm>
            <a:off x="7448673" y="4226625"/>
            <a:ext cx="55563" cy="65088"/>
          </a:xfrm>
          <a:custGeom>
            <a:avLst/>
            <a:gdLst>
              <a:gd name="T0" fmla="*/ 0 w 62"/>
              <a:gd name="T1" fmla="*/ 71 h 71"/>
              <a:gd name="T2" fmla="*/ 62 w 62"/>
              <a:gd name="T3" fmla="*/ 36 h 71"/>
              <a:gd name="T4" fmla="*/ 0 w 62"/>
              <a:gd name="T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0" y="71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8" name="Line 199"/>
          <p:cNvSpPr>
            <a:spLocks noChangeShapeType="1"/>
          </p:cNvSpPr>
          <p:nvPr/>
        </p:nvSpPr>
        <p:spPr bwMode="auto">
          <a:xfrm>
            <a:off x="5977060" y="4259963"/>
            <a:ext cx="1527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9" name="Rectangle 200"/>
          <p:cNvSpPr>
            <a:spLocks noChangeArrowheads="1"/>
          </p:cNvSpPr>
          <p:nvPr/>
        </p:nvSpPr>
        <p:spPr bwMode="auto">
          <a:xfrm>
            <a:off x="7688385" y="43790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(0.24 - 1.66)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0" name="Rectangle 201"/>
          <p:cNvSpPr>
            <a:spLocks noChangeArrowheads="1"/>
          </p:cNvSpPr>
          <p:nvPr/>
        </p:nvSpPr>
        <p:spPr bwMode="auto">
          <a:xfrm>
            <a:off x="6111998" y="4464750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1" name="Line 202"/>
          <p:cNvSpPr>
            <a:spLocks noChangeShapeType="1"/>
          </p:cNvSpPr>
          <p:nvPr/>
        </p:nvSpPr>
        <p:spPr bwMode="auto">
          <a:xfrm flipH="1">
            <a:off x="5824660" y="4471100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Freeform 203"/>
          <p:cNvSpPr>
            <a:spLocks/>
          </p:cNvSpPr>
          <p:nvPr/>
        </p:nvSpPr>
        <p:spPr bwMode="auto">
          <a:xfrm>
            <a:off x="5824660" y="443776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Line 204"/>
          <p:cNvSpPr>
            <a:spLocks noChangeShapeType="1"/>
          </p:cNvSpPr>
          <p:nvPr/>
        </p:nvSpPr>
        <p:spPr bwMode="auto">
          <a:xfrm>
            <a:off x="7501060" y="4471100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Freeform 206"/>
          <p:cNvSpPr>
            <a:spLocks/>
          </p:cNvSpPr>
          <p:nvPr/>
        </p:nvSpPr>
        <p:spPr bwMode="auto">
          <a:xfrm>
            <a:off x="7448673" y="4437763"/>
            <a:ext cx="55563" cy="666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207"/>
          <p:cNvSpPr>
            <a:spLocks noChangeShapeType="1"/>
          </p:cNvSpPr>
          <p:nvPr/>
        </p:nvSpPr>
        <p:spPr bwMode="auto">
          <a:xfrm>
            <a:off x="5824660" y="4471101"/>
            <a:ext cx="1679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08"/>
          <p:cNvSpPr>
            <a:spLocks noChangeArrowheads="1"/>
          </p:cNvSpPr>
          <p:nvPr/>
        </p:nvSpPr>
        <p:spPr bwMode="auto">
          <a:xfrm>
            <a:off x="7688385" y="4612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(0.59 - 0.92)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210"/>
          <p:cNvSpPr>
            <a:spLocks noChangeShapeType="1"/>
          </p:cNvSpPr>
          <p:nvPr/>
        </p:nvSpPr>
        <p:spPr bwMode="auto">
          <a:xfrm flipV="1">
            <a:off x="6023098" y="4577463"/>
            <a:ext cx="330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211"/>
          <p:cNvSpPr>
            <a:spLocks noChangeShapeType="1"/>
          </p:cNvSpPr>
          <p:nvPr/>
        </p:nvSpPr>
        <p:spPr bwMode="auto">
          <a:xfrm flipH="1" flipV="1">
            <a:off x="6353298" y="4577463"/>
            <a:ext cx="41275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12"/>
          <p:cNvSpPr>
            <a:spLocks noChangeShapeType="1"/>
          </p:cNvSpPr>
          <p:nvPr/>
        </p:nvSpPr>
        <p:spPr bwMode="auto">
          <a:xfrm>
            <a:off x="6023098" y="4682238"/>
            <a:ext cx="330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13"/>
          <p:cNvSpPr>
            <a:spLocks noChangeShapeType="1"/>
          </p:cNvSpPr>
          <p:nvPr/>
        </p:nvSpPr>
        <p:spPr bwMode="auto">
          <a:xfrm flipH="1">
            <a:off x="6353298" y="4682238"/>
            <a:ext cx="412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Line 214"/>
          <p:cNvSpPr>
            <a:spLocks noChangeShapeType="1"/>
          </p:cNvSpPr>
          <p:nvPr/>
        </p:nvSpPr>
        <p:spPr bwMode="auto">
          <a:xfrm flipV="1">
            <a:off x="6353298" y="4577463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215"/>
          <p:cNvSpPr>
            <a:spLocks noChangeArrowheads="1"/>
          </p:cNvSpPr>
          <p:nvPr/>
        </p:nvSpPr>
        <p:spPr bwMode="auto">
          <a:xfrm>
            <a:off x="7688385" y="51410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Line 217"/>
          <p:cNvSpPr>
            <a:spLocks noChangeShapeType="1"/>
          </p:cNvSpPr>
          <p:nvPr/>
        </p:nvSpPr>
        <p:spPr bwMode="auto">
          <a:xfrm flipV="1">
            <a:off x="6189785" y="5106101"/>
            <a:ext cx="1270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Line 218"/>
          <p:cNvSpPr>
            <a:spLocks noChangeShapeType="1"/>
          </p:cNvSpPr>
          <p:nvPr/>
        </p:nvSpPr>
        <p:spPr bwMode="auto">
          <a:xfrm flipH="1" flipV="1">
            <a:off x="6316785" y="5106101"/>
            <a:ext cx="1397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Line 219"/>
          <p:cNvSpPr>
            <a:spLocks noChangeShapeType="1"/>
          </p:cNvSpPr>
          <p:nvPr/>
        </p:nvSpPr>
        <p:spPr bwMode="auto">
          <a:xfrm>
            <a:off x="6189785" y="5210876"/>
            <a:ext cx="1270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Line 220"/>
          <p:cNvSpPr>
            <a:spLocks noChangeShapeType="1"/>
          </p:cNvSpPr>
          <p:nvPr/>
        </p:nvSpPr>
        <p:spPr bwMode="auto">
          <a:xfrm flipH="1">
            <a:off x="6316785" y="5210876"/>
            <a:ext cx="1397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Line 283"/>
          <p:cNvSpPr>
            <a:spLocks noChangeShapeType="1"/>
          </p:cNvSpPr>
          <p:nvPr/>
        </p:nvSpPr>
        <p:spPr bwMode="auto">
          <a:xfrm flipV="1">
            <a:off x="6316785" y="1679491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62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2"/>
          <p:cNvSpPr>
            <a:spLocks noChangeArrowheads="1"/>
          </p:cNvSpPr>
          <p:nvPr/>
        </p:nvSpPr>
        <p:spPr bwMode="auto">
          <a:xfrm>
            <a:off x="0" y="193675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trials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algn="ctr" eaLnBrk="1" hangingPunct="1">
              <a:defRPr/>
            </a:pP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baseline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 cholesterol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19075" y="104775"/>
            <a:ext cx="9032875" cy="1268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6156326" y="1753468"/>
            <a:ext cx="0" cy="2268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5016501" y="3861048"/>
            <a:ext cx="171132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4913313" y="4210298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5440363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6115051" y="421188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6581776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5016501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5586413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61563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67278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20"/>
          <p:cNvSpPr>
            <a:spLocks noChangeArrowheads="1"/>
          </p:cNvSpPr>
          <p:nvPr/>
        </p:nvSpPr>
        <p:spPr bwMode="auto">
          <a:xfrm>
            <a:off x="2094951" y="1439143"/>
            <a:ext cx="8928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624752" y="1439143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6804248" y="1235025"/>
            <a:ext cx="15551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</a:t>
            </a:r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28"/>
          <p:cNvSpPr>
            <a:spLocks noChangeShapeType="1"/>
          </p:cNvSpPr>
          <p:nvPr/>
        </p:nvSpPr>
        <p:spPr bwMode="auto">
          <a:xfrm>
            <a:off x="395288" y="1753468"/>
            <a:ext cx="7956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6332538" y="4442073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93" name="Rectangle 31"/>
          <p:cNvSpPr>
            <a:spLocks noChangeArrowheads="1"/>
          </p:cNvSpPr>
          <p:nvPr/>
        </p:nvSpPr>
        <p:spPr bwMode="auto">
          <a:xfrm>
            <a:off x="4635501" y="4442073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44"/>
          <p:cNvSpPr>
            <a:spLocks noChangeArrowheads="1"/>
          </p:cNvSpPr>
          <p:nvPr/>
        </p:nvSpPr>
        <p:spPr bwMode="auto">
          <a:xfrm>
            <a:off x="469901" y="1988840"/>
            <a:ext cx="3462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2.0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46"/>
          <p:cNvSpPr>
            <a:spLocks noChangeArrowheads="1"/>
          </p:cNvSpPr>
          <p:nvPr/>
        </p:nvSpPr>
        <p:spPr bwMode="auto">
          <a:xfrm>
            <a:off x="469901" y="2246015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2.0 </a:t>
            </a:r>
            <a:r>
              <a:rPr lang="en-US" altLang="en-US" sz="1200" dirty="0">
                <a:solidFill>
                  <a:srgbClr val="000000"/>
                </a:solidFill>
              </a:rPr>
              <a:t>,&lt;</a:t>
            </a:r>
            <a:r>
              <a:rPr lang="en-US" altLang="en-US" sz="1200" dirty="0" smtClean="0">
                <a:solidFill>
                  <a:srgbClr val="000000"/>
                </a:solidFill>
              </a:rPr>
              <a:t>2.5</a:t>
            </a:r>
            <a:endParaRPr lang="en-US" altLang="en-US" sz="1200" dirty="0"/>
          </a:p>
        </p:txBody>
      </p:sp>
      <p:sp>
        <p:nvSpPr>
          <p:cNvPr id="141" name="Rectangle 49"/>
          <p:cNvSpPr>
            <a:spLocks noChangeArrowheads="1"/>
          </p:cNvSpPr>
          <p:nvPr/>
        </p:nvSpPr>
        <p:spPr bwMode="auto">
          <a:xfrm>
            <a:off x="469901" y="2515890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2.5, &lt;3.0</a:t>
            </a:r>
            <a:endParaRPr lang="en-US" altLang="en-US" sz="1200" dirty="0"/>
          </a:p>
        </p:txBody>
      </p:sp>
      <p:sp>
        <p:nvSpPr>
          <p:cNvPr id="180" name="Rectangle 52"/>
          <p:cNvSpPr>
            <a:spLocks noChangeArrowheads="1"/>
          </p:cNvSpPr>
          <p:nvPr/>
        </p:nvSpPr>
        <p:spPr bwMode="auto">
          <a:xfrm>
            <a:off x="469901" y="2784178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3.0, &lt;3.5</a:t>
            </a:r>
            <a:endParaRPr lang="en-US" altLang="en-US" sz="1200" dirty="0"/>
          </a:p>
        </p:txBody>
      </p:sp>
      <p:sp>
        <p:nvSpPr>
          <p:cNvPr id="183" name="Rectangle 55"/>
          <p:cNvSpPr>
            <a:spLocks noChangeArrowheads="1"/>
          </p:cNvSpPr>
          <p:nvPr/>
        </p:nvSpPr>
        <p:spPr bwMode="auto">
          <a:xfrm>
            <a:off x="469901" y="3063578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</a:t>
            </a:r>
            <a:endParaRPr lang="en-US" altLang="en-US" sz="1200" dirty="0"/>
          </a:p>
        </p:txBody>
      </p:sp>
      <p:sp>
        <p:nvSpPr>
          <p:cNvPr id="215" name="Rectangle 87"/>
          <p:cNvSpPr>
            <a:spLocks noChangeArrowheads="1"/>
          </p:cNvSpPr>
          <p:nvPr/>
        </p:nvSpPr>
        <p:spPr bwMode="auto">
          <a:xfrm>
            <a:off x="2195736" y="1207368"/>
            <a:ext cx="22586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90"/>
          <p:cNvSpPr>
            <a:spLocks noChangeArrowheads="1"/>
          </p:cNvSpPr>
          <p:nvPr/>
        </p:nvSpPr>
        <p:spPr bwMode="auto">
          <a:xfrm>
            <a:off x="2152179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704 (4.6)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1"/>
          <p:cNvSpPr>
            <a:spLocks noChangeArrowheads="1"/>
          </p:cNvSpPr>
          <p:nvPr/>
        </p:nvSpPr>
        <p:spPr bwMode="auto">
          <a:xfrm>
            <a:off x="3677171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795 (5.2)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92"/>
          <p:cNvSpPr>
            <a:spLocks noChangeArrowheads="1"/>
          </p:cNvSpPr>
          <p:nvPr/>
        </p:nvSpPr>
        <p:spPr bwMode="auto">
          <a:xfrm>
            <a:off x="6846888" y="1993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(0.52 - 0.98)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2109316" y="226189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1189 (4.2)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94"/>
          <p:cNvSpPr>
            <a:spLocks noChangeArrowheads="1"/>
          </p:cNvSpPr>
          <p:nvPr/>
        </p:nvSpPr>
        <p:spPr bwMode="auto">
          <a:xfrm>
            <a:off x="3635896" y="2261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1317 (4.8)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3" name="Rectangle 95"/>
          <p:cNvSpPr>
            <a:spLocks noChangeArrowheads="1"/>
          </p:cNvSpPr>
          <p:nvPr/>
        </p:nvSpPr>
        <p:spPr bwMode="auto">
          <a:xfrm>
            <a:off x="6846888" y="226189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(0.64 - 0.94)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96"/>
          <p:cNvSpPr>
            <a:spLocks noChangeArrowheads="1"/>
          </p:cNvSpPr>
          <p:nvPr/>
        </p:nvSpPr>
        <p:spPr bwMode="auto">
          <a:xfrm>
            <a:off x="210931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1065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97"/>
          <p:cNvSpPr>
            <a:spLocks noChangeArrowheads="1"/>
          </p:cNvSpPr>
          <p:nvPr/>
        </p:nvSpPr>
        <p:spPr bwMode="auto">
          <a:xfrm>
            <a:off x="363589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1203 (5.0)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98"/>
          <p:cNvSpPr>
            <a:spLocks noChangeArrowheads="1"/>
          </p:cNvSpPr>
          <p:nvPr/>
        </p:nvSpPr>
        <p:spPr bwMode="auto">
          <a:xfrm>
            <a:off x="6846888" y="25301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(0.67 - 0.97)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99"/>
          <p:cNvSpPr>
            <a:spLocks noChangeArrowheads="1"/>
          </p:cNvSpPr>
          <p:nvPr/>
        </p:nvSpPr>
        <p:spPr bwMode="auto">
          <a:xfrm>
            <a:off x="2152179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517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0"/>
          <p:cNvSpPr>
            <a:spLocks noChangeArrowheads="1"/>
          </p:cNvSpPr>
          <p:nvPr/>
        </p:nvSpPr>
        <p:spPr bwMode="auto">
          <a:xfrm>
            <a:off x="3677171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633 (5.8)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1"/>
          <p:cNvSpPr>
            <a:spLocks noChangeArrowheads="1"/>
          </p:cNvSpPr>
          <p:nvPr/>
        </p:nvSpPr>
        <p:spPr bwMode="auto">
          <a:xfrm>
            <a:off x="6846888" y="28000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(0.46 - 0.81)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02"/>
          <p:cNvSpPr>
            <a:spLocks noChangeArrowheads="1"/>
          </p:cNvSpPr>
          <p:nvPr/>
        </p:nvSpPr>
        <p:spPr bwMode="auto">
          <a:xfrm>
            <a:off x="2152179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303 (5.7)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03"/>
          <p:cNvSpPr>
            <a:spLocks noChangeArrowheads="1"/>
          </p:cNvSpPr>
          <p:nvPr/>
        </p:nvSpPr>
        <p:spPr bwMode="auto">
          <a:xfrm>
            <a:off x="3677171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398 (7.8)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2" name="Rectangle 104"/>
          <p:cNvSpPr>
            <a:spLocks noChangeArrowheads="1"/>
          </p:cNvSpPr>
          <p:nvPr/>
        </p:nvSpPr>
        <p:spPr bwMode="auto">
          <a:xfrm>
            <a:off x="6846888" y="306834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0.64 (0.47 - 0.86)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3" name="Rectangle 105"/>
          <p:cNvSpPr>
            <a:spLocks noChangeArrowheads="1"/>
          </p:cNvSpPr>
          <p:nvPr/>
        </p:nvSpPr>
        <p:spPr bwMode="auto">
          <a:xfrm>
            <a:off x="395288" y="3346153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4" name="Rectangle 106"/>
          <p:cNvSpPr>
            <a:spLocks noChangeArrowheads="1"/>
          </p:cNvSpPr>
          <p:nvPr/>
        </p:nvSpPr>
        <p:spPr bwMode="auto">
          <a:xfrm>
            <a:off x="474663" y="3346153"/>
            <a:ext cx="27411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otal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Rectangle 107"/>
          <p:cNvSpPr>
            <a:spLocks noChangeArrowheads="1"/>
          </p:cNvSpPr>
          <p:nvPr/>
        </p:nvSpPr>
        <p:spPr bwMode="auto">
          <a:xfrm>
            <a:off x="210931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08"/>
          <p:cNvSpPr>
            <a:spLocks noChangeArrowheads="1"/>
          </p:cNvSpPr>
          <p:nvPr/>
        </p:nvSpPr>
        <p:spPr bwMode="auto">
          <a:xfrm>
            <a:off x="363589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09"/>
          <p:cNvSpPr>
            <a:spLocks noChangeArrowheads="1"/>
          </p:cNvSpPr>
          <p:nvPr/>
        </p:nvSpPr>
        <p:spPr bwMode="auto">
          <a:xfrm>
            <a:off x="6846888" y="33334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3838" y="4019054"/>
            <a:ext cx="1855072" cy="214313"/>
            <a:chOff x="223838" y="4019054"/>
            <a:chExt cx="1855072" cy="214313"/>
          </a:xfrm>
        </p:grpSpPr>
        <p:sp>
          <p:nvSpPr>
            <p:cNvPr id="278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0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1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04" name="Line 176"/>
          <p:cNvSpPr>
            <a:spLocks noChangeShapeType="1"/>
          </p:cNvSpPr>
          <p:nvPr/>
        </p:nvSpPr>
        <p:spPr bwMode="auto">
          <a:xfrm>
            <a:off x="5053013" y="2085678"/>
            <a:ext cx="1069975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Line 178"/>
          <p:cNvSpPr>
            <a:spLocks noChangeShapeType="1"/>
          </p:cNvSpPr>
          <p:nvPr/>
        </p:nvSpPr>
        <p:spPr bwMode="auto">
          <a:xfrm>
            <a:off x="5324476" y="2355553"/>
            <a:ext cx="6858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Line 180"/>
          <p:cNvSpPr>
            <a:spLocks noChangeShapeType="1"/>
          </p:cNvSpPr>
          <p:nvPr/>
        </p:nvSpPr>
        <p:spPr bwMode="auto">
          <a:xfrm>
            <a:off x="5410201" y="2625428"/>
            <a:ext cx="6731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Line 182"/>
          <p:cNvSpPr>
            <a:spLocks noChangeShapeType="1"/>
          </p:cNvSpPr>
          <p:nvPr/>
        </p:nvSpPr>
        <p:spPr bwMode="auto">
          <a:xfrm flipH="1">
            <a:off x="5016501" y="2893715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Freeform 183"/>
          <p:cNvSpPr>
            <a:spLocks/>
          </p:cNvSpPr>
          <p:nvPr/>
        </p:nvSpPr>
        <p:spPr bwMode="auto">
          <a:xfrm>
            <a:off x="5016501" y="286037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Line 184"/>
          <p:cNvSpPr>
            <a:spLocks noChangeShapeType="1"/>
          </p:cNvSpPr>
          <p:nvPr/>
        </p:nvSpPr>
        <p:spPr bwMode="auto">
          <a:xfrm>
            <a:off x="5016501" y="2893715"/>
            <a:ext cx="71596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Line 186"/>
          <p:cNvSpPr>
            <a:spLocks noChangeShapeType="1"/>
          </p:cNvSpPr>
          <p:nvPr/>
        </p:nvSpPr>
        <p:spPr bwMode="auto">
          <a:xfrm flipH="1">
            <a:off x="5016501" y="3163590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Freeform 187"/>
          <p:cNvSpPr>
            <a:spLocks/>
          </p:cNvSpPr>
          <p:nvPr/>
        </p:nvSpPr>
        <p:spPr bwMode="auto">
          <a:xfrm>
            <a:off x="5016501" y="313025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Line 188"/>
          <p:cNvSpPr>
            <a:spLocks noChangeShapeType="1"/>
          </p:cNvSpPr>
          <p:nvPr/>
        </p:nvSpPr>
        <p:spPr bwMode="auto">
          <a:xfrm>
            <a:off x="5016501" y="3163590"/>
            <a:ext cx="82391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Line 189"/>
          <p:cNvSpPr>
            <a:spLocks noChangeShapeType="1"/>
          </p:cNvSpPr>
          <p:nvPr/>
        </p:nvSpPr>
        <p:spPr bwMode="auto">
          <a:xfrm flipV="1">
            <a:off x="5386388" y="332392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90"/>
          <p:cNvSpPr>
            <a:spLocks noChangeShapeType="1"/>
          </p:cNvSpPr>
          <p:nvPr/>
        </p:nvSpPr>
        <p:spPr bwMode="auto">
          <a:xfrm flipH="1" flipV="1">
            <a:off x="5516563" y="332392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Line 191"/>
          <p:cNvSpPr>
            <a:spLocks noChangeShapeType="1"/>
          </p:cNvSpPr>
          <p:nvPr/>
        </p:nvSpPr>
        <p:spPr bwMode="auto">
          <a:xfrm>
            <a:off x="5386388" y="343187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Line 192"/>
          <p:cNvSpPr>
            <a:spLocks noChangeShapeType="1"/>
          </p:cNvSpPr>
          <p:nvPr/>
        </p:nvSpPr>
        <p:spPr bwMode="auto">
          <a:xfrm flipH="1">
            <a:off x="5516563" y="343187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Line 193"/>
          <p:cNvSpPr>
            <a:spLocks noChangeShapeType="1"/>
          </p:cNvSpPr>
          <p:nvPr/>
        </p:nvSpPr>
        <p:spPr bwMode="auto">
          <a:xfrm flipV="1">
            <a:off x="5516563" y="3323928"/>
            <a:ext cx="0" cy="2159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Line 194"/>
          <p:cNvSpPr>
            <a:spLocks noChangeShapeType="1"/>
          </p:cNvSpPr>
          <p:nvPr/>
        </p:nvSpPr>
        <p:spPr bwMode="auto">
          <a:xfrm flipV="1">
            <a:off x="5516563" y="1922458"/>
            <a:ext cx="0" cy="1614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3"/>
          <p:cNvSpPr>
            <a:spLocks noChangeArrowheads="1"/>
          </p:cNvSpPr>
          <p:nvPr/>
        </p:nvSpPr>
        <p:spPr bwMode="auto">
          <a:xfrm>
            <a:off x="352598" y="1227232"/>
            <a:ext cx="12359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LDL-C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Rectangle 175"/>
          <p:cNvSpPr>
            <a:spLocks noChangeAspect="1" noChangeArrowheads="1"/>
          </p:cNvSpPr>
          <p:nvPr/>
        </p:nvSpPr>
        <p:spPr bwMode="auto">
          <a:xfrm>
            <a:off x="5480050" y="2063711"/>
            <a:ext cx="4445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177"/>
          <p:cNvSpPr>
            <a:spLocks noChangeAspect="1" noChangeArrowheads="1"/>
          </p:cNvSpPr>
          <p:nvPr/>
        </p:nvSpPr>
        <p:spPr bwMode="auto">
          <a:xfrm>
            <a:off x="5595938" y="2317453"/>
            <a:ext cx="76200" cy="762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179"/>
          <p:cNvSpPr>
            <a:spLocks noChangeAspect="1" noChangeArrowheads="1"/>
          </p:cNvSpPr>
          <p:nvPr/>
        </p:nvSpPr>
        <p:spPr bwMode="auto">
          <a:xfrm>
            <a:off x="5676107" y="2585740"/>
            <a:ext cx="79376" cy="7937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181"/>
          <p:cNvSpPr>
            <a:spLocks noChangeAspect="1" noChangeArrowheads="1"/>
          </p:cNvSpPr>
          <p:nvPr/>
        </p:nvSpPr>
        <p:spPr bwMode="auto">
          <a:xfrm>
            <a:off x="5247482" y="2868315"/>
            <a:ext cx="53976" cy="508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185"/>
          <p:cNvSpPr>
            <a:spLocks noChangeAspect="1" noChangeArrowheads="1"/>
          </p:cNvSpPr>
          <p:nvPr/>
        </p:nvSpPr>
        <p:spPr bwMode="auto">
          <a:xfrm>
            <a:off x="5307806" y="3139777"/>
            <a:ext cx="47626" cy="4762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296688" y="222796"/>
            <a:ext cx="8771712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trials (statin vs control OR more vs less statin)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EVENTS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LDL-C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31750" y="399949"/>
            <a:ext cx="9077325" cy="640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296688" y="1052736"/>
            <a:ext cx="8785572" cy="5391886"/>
            <a:chOff x="296688" y="1110628"/>
            <a:chExt cx="8785572" cy="5391886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924476" y="1662668"/>
              <a:ext cx="0" cy="41179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5549701" y="5517232"/>
              <a:ext cx="20605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440164" y="588712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084689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881614" y="588870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59464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549701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6237089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69244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76102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64400" y="1666800"/>
              <a:ext cx="860400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195939" y="6133182"/>
              <a:ext cx="8095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Control/less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148064" y="6133182"/>
              <a:ext cx="7854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</a:p>
            <a:p>
              <a:pPr algn="ctr"/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lang="en-US" altLang="en-US" sz="1200" dirty="0"/>
            </a:p>
          </p:txBody>
        </p:sp>
        <p:sp>
          <p:nvSpPr>
            <p:cNvPr id="98" name="Rectangle 33"/>
            <p:cNvSpPr>
              <a:spLocks noChangeArrowheads="1"/>
            </p:cNvSpPr>
            <p:nvPr/>
          </p:nvSpPr>
          <p:spPr bwMode="auto">
            <a:xfrm>
              <a:off x="464400" y="1854000"/>
              <a:ext cx="8366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Non-fatal</a:t>
              </a:r>
              <a:r>
                <a:rPr kumimoji="0" lang="en-US" alt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MI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34"/>
            <p:cNvSpPr>
              <a:spLocks noChangeArrowheads="1"/>
            </p:cNvSpPr>
            <p:nvPr/>
          </p:nvSpPr>
          <p:spPr bwMode="auto">
            <a:xfrm>
              <a:off x="568325" y="185911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35"/>
            <p:cNvSpPr>
              <a:spLocks noChangeArrowheads="1"/>
            </p:cNvSpPr>
            <p:nvPr/>
          </p:nvSpPr>
          <p:spPr bwMode="auto">
            <a:xfrm>
              <a:off x="464400" y="2087712"/>
              <a:ext cx="8905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death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36"/>
            <p:cNvSpPr>
              <a:spLocks noChangeArrowheads="1"/>
            </p:cNvSpPr>
            <p:nvPr/>
          </p:nvSpPr>
          <p:spPr bwMode="auto">
            <a:xfrm>
              <a:off x="464400" y="2297262"/>
              <a:ext cx="18970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major coronary event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633538" y="2297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64400" y="2775099"/>
              <a:ext cx="5397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CABG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64400" y="3003699"/>
              <a:ext cx="51276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PTCA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64400" y="3216424"/>
              <a:ext cx="93662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Unspecified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44"/>
            <p:cNvSpPr>
              <a:spLocks noChangeArrowheads="1"/>
            </p:cNvSpPr>
            <p:nvPr/>
          </p:nvSpPr>
          <p:spPr bwMode="auto">
            <a:xfrm>
              <a:off x="464400" y="3440262"/>
              <a:ext cx="22971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coronary </a:t>
              </a: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revascular</a:t>
              </a:r>
              <a:r>
                <a:rPr lang="en-US" altLang="en-US" sz="1200" b="1" dirty="0" err="1" smtClean="0">
                  <a:solidFill>
                    <a:srgbClr val="000000"/>
                  </a:solidFill>
                  <a:latin typeface="Helvetica-Bold" charset="0"/>
                </a:rPr>
                <a:t>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45"/>
            <p:cNvSpPr>
              <a:spLocks noChangeArrowheads="1"/>
            </p:cNvSpPr>
            <p:nvPr/>
          </p:nvSpPr>
          <p:spPr bwMode="auto">
            <a:xfrm>
              <a:off x="4476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4382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464400" y="3918099"/>
              <a:ext cx="11525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Ischaemic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1328738" y="39180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464400" y="4130824"/>
              <a:ext cx="14239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Haemorrhagic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1608138" y="4130824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54"/>
            <p:cNvSpPr>
              <a:spLocks noChangeArrowheads="1"/>
            </p:cNvSpPr>
            <p:nvPr/>
          </p:nvSpPr>
          <p:spPr bwMode="auto">
            <a:xfrm>
              <a:off x="464400" y="4375299"/>
              <a:ext cx="110013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Unknown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55"/>
            <p:cNvSpPr>
              <a:spLocks noChangeArrowheads="1"/>
            </p:cNvSpPr>
            <p:nvPr/>
          </p:nvSpPr>
          <p:spPr bwMode="auto">
            <a:xfrm>
              <a:off x="692150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1274763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57"/>
            <p:cNvSpPr>
              <a:spLocks noChangeArrowheads="1"/>
            </p:cNvSpPr>
            <p:nvPr/>
          </p:nvSpPr>
          <p:spPr bwMode="auto">
            <a:xfrm>
              <a:off x="464400" y="4583262"/>
              <a:ext cx="7937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58"/>
            <p:cNvSpPr>
              <a:spLocks noChangeArrowheads="1"/>
            </p:cNvSpPr>
            <p:nvPr/>
          </p:nvSpPr>
          <p:spPr bwMode="auto">
            <a:xfrm>
              <a:off x="447675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59"/>
            <p:cNvSpPr>
              <a:spLocks noChangeArrowheads="1"/>
            </p:cNvSpPr>
            <p:nvPr/>
          </p:nvSpPr>
          <p:spPr bwMode="auto">
            <a:xfrm>
              <a:off x="776288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60"/>
            <p:cNvSpPr>
              <a:spLocks noChangeArrowheads="1"/>
            </p:cNvSpPr>
            <p:nvPr/>
          </p:nvSpPr>
          <p:spPr bwMode="auto">
            <a:xfrm>
              <a:off x="464400" y="5042049"/>
              <a:ext cx="1860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</a:rPr>
                <a:t>An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-Bold" charset="0"/>
                </a:rPr>
                <a:t>y major vascular </a:t>
              </a:r>
              <a:r>
                <a:rPr lang="en-US" altLang="en-US" sz="1200" b="1" dirty="0" smtClean="0">
                  <a:solidFill>
                    <a:srgbClr val="000000"/>
                  </a:solidFill>
                  <a:latin typeface="Helvetica-Bold" charset="0"/>
                </a:rPr>
                <a:t>event</a:t>
              </a:r>
              <a:endParaRPr lang="en-US" altLang="en-US" sz="1200" dirty="0"/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447675" y="504204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65"/>
            <p:cNvSpPr>
              <a:spLocks noChangeArrowheads="1"/>
            </p:cNvSpPr>
            <p:nvPr/>
          </p:nvSpPr>
          <p:spPr bwMode="auto">
            <a:xfrm>
              <a:off x="3088784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3485 (1.0)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66"/>
            <p:cNvSpPr>
              <a:spLocks noChangeArrowheads="1"/>
            </p:cNvSpPr>
            <p:nvPr/>
          </p:nvSpPr>
          <p:spPr bwMode="auto">
            <a:xfrm>
              <a:off x="3088784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1887 (0.5)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67"/>
            <p:cNvSpPr>
              <a:spLocks noChangeArrowheads="1"/>
            </p:cNvSpPr>
            <p:nvPr/>
          </p:nvSpPr>
          <p:spPr bwMode="auto">
            <a:xfrm>
              <a:off x="3088784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5105 (1.4)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68"/>
            <p:cNvSpPr>
              <a:spLocks noChangeArrowheads="1"/>
            </p:cNvSpPr>
            <p:nvPr/>
          </p:nvSpPr>
          <p:spPr bwMode="auto">
            <a:xfrm>
              <a:off x="3088784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1453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69"/>
            <p:cNvSpPr>
              <a:spLocks noChangeArrowheads="1"/>
            </p:cNvSpPr>
            <p:nvPr/>
          </p:nvSpPr>
          <p:spPr bwMode="auto">
            <a:xfrm>
              <a:off x="3088784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1767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70"/>
            <p:cNvSpPr>
              <a:spLocks noChangeArrowheads="1"/>
            </p:cNvSpPr>
            <p:nvPr/>
          </p:nvSpPr>
          <p:spPr bwMode="auto">
            <a:xfrm>
              <a:off x="3088784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2133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ctangle 71"/>
            <p:cNvSpPr>
              <a:spLocks noChangeArrowheads="1"/>
            </p:cNvSpPr>
            <p:nvPr/>
          </p:nvSpPr>
          <p:spPr bwMode="auto">
            <a:xfrm>
              <a:off x="3088784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5353 (1.5)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72"/>
            <p:cNvSpPr>
              <a:spLocks noChangeArrowheads="1"/>
            </p:cNvSpPr>
            <p:nvPr/>
          </p:nvSpPr>
          <p:spPr bwMode="auto">
            <a:xfrm>
              <a:off x="3088784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1427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73"/>
            <p:cNvSpPr>
              <a:spLocks noChangeArrowheads="1"/>
            </p:cNvSpPr>
            <p:nvPr/>
          </p:nvSpPr>
          <p:spPr bwMode="auto">
            <a:xfrm>
              <a:off x="3088784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257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3088784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618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75"/>
            <p:cNvSpPr>
              <a:spLocks noChangeArrowheads="1"/>
            </p:cNvSpPr>
            <p:nvPr/>
          </p:nvSpPr>
          <p:spPr bwMode="auto">
            <a:xfrm>
              <a:off x="3088784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2302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76"/>
            <p:cNvSpPr>
              <a:spLocks noChangeArrowheads="1"/>
            </p:cNvSpPr>
            <p:nvPr/>
          </p:nvSpPr>
          <p:spPr bwMode="auto">
            <a:xfrm>
              <a:off x="3088784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10973 (3.2)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77"/>
            <p:cNvSpPr>
              <a:spLocks noChangeArrowheads="1"/>
            </p:cNvSpPr>
            <p:nvPr/>
          </p:nvSpPr>
          <p:spPr bwMode="auto">
            <a:xfrm>
              <a:off x="4508996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4593 (1.3)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78"/>
            <p:cNvSpPr>
              <a:spLocks noChangeArrowheads="1"/>
            </p:cNvSpPr>
            <p:nvPr/>
          </p:nvSpPr>
          <p:spPr bwMode="auto">
            <a:xfrm>
              <a:off x="4508996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2281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79"/>
            <p:cNvSpPr>
              <a:spLocks noChangeArrowheads="1"/>
            </p:cNvSpPr>
            <p:nvPr/>
          </p:nvSpPr>
          <p:spPr bwMode="auto">
            <a:xfrm>
              <a:off x="4508996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6512 (1.9)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80"/>
            <p:cNvSpPr>
              <a:spLocks noChangeArrowheads="1"/>
            </p:cNvSpPr>
            <p:nvPr/>
          </p:nvSpPr>
          <p:spPr bwMode="auto">
            <a:xfrm>
              <a:off x="4508996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1857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81"/>
            <p:cNvSpPr>
              <a:spLocks noChangeArrowheads="1"/>
            </p:cNvSpPr>
            <p:nvPr/>
          </p:nvSpPr>
          <p:spPr bwMode="auto">
            <a:xfrm>
              <a:off x="4508996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2283 (0.7)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82"/>
            <p:cNvSpPr>
              <a:spLocks noChangeArrowheads="1"/>
            </p:cNvSpPr>
            <p:nvPr/>
          </p:nvSpPr>
          <p:spPr bwMode="auto">
            <a:xfrm>
              <a:off x="4508996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2667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83"/>
            <p:cNvSpPr>
              <a:spLocks noChangeArrowheads="1"/>
            </p:cNvSpPr>
            <p:nvPr/>
          </p:nvSpPr>
          <p:spPr bwMode="auto">
            <a:xfrm>
              <a:off x="4508996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6807 (2.0)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84"/>
            <p:cNvSpPr>
              <a:spLocks noChangeArrowheads="1"/>
            </p:cNvSpPr>
            <p:nvPr/>
          </p:nvSpPr>
          <p:spPr bwMode="auto">
            <a:xfrm>
              <a:off x="4508996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1751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508996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220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86"/>
            <p:cNvSpPr>
              <a:spLocks noChangeArrowheads="1"/>
            </p:cNvSpPr>
            <p:nvPr/>
          </p:nvSpPr>
          <p:spPr bwMode="auto">
            <a:xfrm>
              <a:off x="4508996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709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87"/>
            <p:cNvSpPr>
              <a:spLocks noChangeArrowheads="1"/>
            </p:cNvSpPr>
            <p:nvPr/>
          </p:nvSpPr>
          <p:spPr bwMode="auto">
            <a:xfrm>
              <a:off x="4508996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2680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88"/>
            <p:cNvSpPr>
              <a:spLocks noChangeArrowheads="1"/>
            </p:cNvSpPr>
            <p:nvPr/>
          </p:nvSpPr>
          <p:spPr bwMode="auto">
            <a:xfrm>
              <a:off x="4508996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13350 (4.0)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89"/>
            <p:cNvSpPr>
              <a:spLocks noChangeArrowheads="1"/>
            </p:cNvSpPr>
            <p:nvPr/>
          </p:nvSpPr>
          <p:spPr bwMode="auto">
            <a:xfrm>
              <a:off x="7731297" y="1844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0.73 (0.69 - 0.78)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0"/>
            <p:cNvSpPr>
              <a:spLocks noChangeArrowheads="1"/>
            </p:cNvSpPr>
            <p:nvPr/>
          </p:nvSpPr>
          <p:spPr bwMode="auto">
            <a:xfrm>
              <a:off x="7731297" y="20734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0.80 (0.74 - 0.87)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91"/>
            <p:cNvSpPr>
              <a:spLocks noChangeArrowheads="1"/>
            </p:cNvSpPr>
            <p:nvPr/>
          </p:nvSpPr>
          <p:spPr bwMode="auto">
            <a:xfrm>
              <a:off x="7731297" y="2297262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0.76 (0.73 - 0.78)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92"/>
            <p:cNvSpPr>
              <a:spLocks noChangeArrowheads="1"/>
            </p:cNvSpPr>
            <p:nvPr/>
          </p:nvSpPr>
          <p:spPr bwMode="auto">
            <a:xfrm>
              <a:off x="7731297" y="2760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93"/>
            <p:cNvSpPr>
              <a:spLocks noChangeArrowheads="1"/>
            </p:cNvSpPr>
            <p:nvPr/>
          </p:nvSpPr>
          <p:spPr bwMode="auto">
            <a:xfrm>
              <a:off x="7731297" y="2987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94"/>
            <p:cNvSpPr>
              <a:spLocks noChangeArrowheads="1"/>
            </p:cNvSpPr>
            <p:nvPr/>
          </p:nvSpPr>
          <p:spPr bwMode="auto">
            <a:xfrm>
              <a:off x="7731297" y="3218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95"/>
            <p:cNvSpPr>
              <a:spLocks noChangeArrowheads="1"/>
            </p:cNvSpPr>
            <p:nvPr/>
          </p:nvSpPr>
          <p:spPr bwMode="auto">
            <a:xfrm>
              <a:off x="7731297" y="3441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0.75 (0.72 - 0.78)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96"/>
            <p:cNvSpPr>
              <a:spLocks noChangeArrowheads="1"/>
            </p:cNvSpPr>
            <p:nvPr/>
          </p:nvSpPr>
          <p:spPr bwMode="auto">
            <a:xfrm>
              <a:off x="7731297" y="3903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0.79 (0.72 - 0.87)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97"/>
            <p:cNvSpPr>
              <a:spLocks noChangeArrowheads="1"/>
            </p:cNvSpPr>
            <p:nvPr/>
          </p:nvSpPr>
          <p:spPr bwMode="auto">
            <a:xfrm>
              <a:off x="7731297" y="41324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1.12 (0.88 - 1.43)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98"/>
            <p:cNvSpPr>
              <a:spLocks noChangeArrowheads="1"/>
            </p:cNvSpPr>
            <p:nvPr/>
          </p:nvSpPr>
          <p:spPr bwMode="auto">
            <a:xfrm>
              <a:off x="7731297" y="4361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0.88 (0.76 - 1.01)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99"/>
            <p:cNvSpPr>
              <a:spLocks noChangeArrowheads="1"/>
            </p:cNvSpPr>
            <p:nvPr/>
          </p:nvSpPr>
          <p:spPr bwMode="auto">
            <a:xfrm>
              <a:off x="7731297" y="4584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0.84 (0.79 - 0.89)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100"/>
            <p:cNvSpPr>
              <a:spLocks noChangeArrowheads="1"/>
            </p:cNvSpPr>
            <p:nvPr/>
          </p:nvSpPr>
          <p:spPr bwMode="auto">
            <a:xfrm>
              <a:off x="7731297" y="5043637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0.78 (0.76 - 0.80)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6098976" y="1852762"/>
              <a:ext cx="185738" cy="1857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09"/>
            <p:cNvSpPr>
              <a:spLocks noChangeShapeType="1"/>
            </p:cNvSpPr>
            <p:nvPr/>
          </p:nvSpPr>
          <p:spPr bwMode="auto">
            <a:xfrm>
              <a:off x="6079926" y="1946424"/>
              <a:ext cx="2317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6305351" y="2106762"/>
              <a:ext cx="133350" cy="1349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1"/>
            <p:cNvSpPr>
              <a:spLocks noChangeShapeType="1"/>
            </p:cNvSpPr>
            <p:nvPr/>
          </p:nvSpPr>
          <p:spPr bwMode="auto">
            <a:xfrm>
              <a:off x="6202164" y="2175024"/>
              <a:ext cx="3540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2"/>
            <p:cNvSpPr>
              <a:spLocks noChangeShapeType="1"/>
            </p:cNvSpPr>
            <p:nvPr/>
          </p:nvSpPr>
          <p:spPr bwMode="auto">
            <a:xfrm flipV="1">
              <a:off x="6178351" y="22893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3"/>
            <p:cNvSpPr>
              <a:spLocks noChangeShapeType="1"/>
            </p:cNvSpPr>
            <p:nvPr/>
          </p:nvSpPr>
          <p:spPr bwMode="auto">
            <a:xfrm flipH="1" flipV="1">
              <a:off x="6252964" y="22893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>
              <a:off x="6178351" y="24036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15"/>
            <p:cNvSpPr>
              <a:spLocks noChangeShapeType="1"/>
            </p:cNvSpPr>
            <p:nvPr/>
          </p:nvSpPr>
          <p:spPr bwMode="auto">
            <a:xfrm flipH="1">
              <a:off x="6252964" y="24036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16"/>
            <p:cNvSpPr>
              <a:spLocks noChangeShapeType="1"/>
            </p:cNvSpPr>
            <p:nvPr/>
          </p:nvSpPr>
          <p:spPr bwMode="auto">
            <a:xfrm flipV="1">
              <a:off x="6252964" y="2289324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Rectangle 117"/>
            <p:cNvSpPr>
              <a:spLocks noChangeArrowheads="1"/>
            </p:cNvSpPr>
            <p:nvPr/>
          </p:nvSpPr>
          <p:spPr bwMode="auto">
            <a:xfrm>
              <a:off x="6186289" y="2797324"/>
              <a:ext cx="125413" cy="1270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18"/>
            <p:cNvSpPr>
              <a:spLocks noChangeShapeType="1"/>
            </p:cNvSpPr>
            <p:nvPr/>
          </p:nvSpPr>
          <p:spPr bwMode="auto">
            <a:xfrm>
              <a:off x="6081514" y="2860824"/>
              <a:ext cx="34925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Rectangle 119"/>
            <p:cNvSpPr>
              <a:spLocks noChangeArrowheads="1"/>
            </p:cNvSpPr>
            <p:nvPr/>
          </p:nvSpPr>
          <p:spPr bwMode="auto">
            <a:xfrm>
              <a:off x="6097389" y="3037037"/>
              <a:ext cx="103188" cy="10477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0"/>
            <p:cNvSpPr>
              <a:spLocks noChangeShapeType="1"/>
            </p:cNvSpPr>
            <p:nvPr/>
          </p:nvSpPr>
          <p:spPr bwMode="auto">
            <a:xfrm>
              <a:off x="5957689" y="3089424"/>
              <a:ext cx="4048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121"/>
            <p:cNvSpPr>
              <a:spLocks noChangeArrowheads="1"/>
            </p:cNvSpPr>
            <p:nvPr/>
          </p:nvSpPr>
          <p:spPr bwMode="auto">
            <a:xfrm>
              <a:off x="6200576" y="3252937"/>
              <a:ext cx="128588" cy="1317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2"/>
            <p:cNvSpPr>
              <a:spLocks noChangeShapeType="1"/>
            </p:cNvSpPr>
            <p:nvPr/>
          </p:nvSpPr>
          <p:spPr bwMode="auto">
            <a:xfrm>
              <a:off x="6100564" y="3319612"/>
              <a:ext cx="34290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3"/>
            <p:cNvSpPr>
              <a:spLocks noChangeShapeType="1"/>
            </p:cNvSpPr>
            <p:nvPr/>
          </p:nvSpPr>
          <p:spPr bwMode="auto">
            <a:xfrm flipV="1">
              <a:off x="6152951" y="3432324"/>
              <a:ext cx="7620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4"/>
            <p:cNvSpPr>
              <a:spLocks noChangeShapeType="1"/>
            </p:cNvSpPr>
            <p:nvPr/>
          </p:nvSpPr>
          <p:spPr bwMode="auto">
            <a:xfrm flipH="1" flipV="1">
              <a:off x="6229151" y="3432324"/>
              <a:ext cx="809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25"/>
            <p:cNvSpPr>
              <a:spLocks noChangeShapeType="1"/>
            </p:cNvSpPr>
            <p:nvPr/>
          </p:nvSpPr>
          <p:spPr bwMode="auto">
            <a:xfrm>
              <a:off x="6152951" y="3546624"/>
              <a:ext cx="76200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26"/>
            <p:cNvSpPr>
              <a:spLocks noChangeShapeType="1"/>
            </p:cNvSpPr>
            <p:nvPr/>
          </p:nvSpPr>
          <p:spPr bwMode="auto">
            <a:xfrm flipH="1">
              <a:off x="6229151" y="3546624"/>
              <a:ext cx="80963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27"/>
            <p:cNvSpPr>
              <a:spLocks noChangeShapeType="1"/>
            </p:cNvSpPr>
            <p:nvPr/>
          </p:nvSpPr>
          <p:spPr bwMode="auto">
            <a:xfrm flipV="1">
              <a:off x="6229151" y="3432324"/>
              <a:ext cx="0" cy="2301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Rectangle 128"/>
            <p:cNvSpPr>
              <a:spLocks noChangeArrowheads="1"/>
            </p:cNvSpPr>
            <p:nvPr/>
          </p:nvSpPr>
          <p:spPr bwMode="auto">
            <a:xfrm>
              <a:off x="6294239" y="3948262"/>
              <a:ext cx="112713" cy="11271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29"/>
            <p:cNvSpPr>
              <a:spLocks noChangeShapeType="1"/>
            </p:cNvSpPr>
            <p:nvPr/>
          </p:nvSpPr>
          <p:spPr bwMode="auto">
            <a:xfrm>
              <a:off x="6152951" y="4005412"/>
              <a:ext cx="41433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Rectangle 130"/>
            <p:cNvSpPr>
              <a:spLocks noChangeArrowheads="1"/>
            </p:cNvSpPr>
            <p:nvPr/>
          </p:nvSpPr>
          <p:spPr bwMode="auto">
            <a:xfrm>
              <a:off x="7237214" y="4211787"/>
              <a:ext cx="42863" cy="428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1"/>
            <p:cNvSpPr>
              <a:spLocks noChangeShapeType="1"/>
            </p:cNvSpPr>
            <p:nvPr/>
          </p:nvSpPr>
          <p:spPr bwMode="auto">
            <a:xfrm>
              <a:off x="7607101" y="4234012"/>
              <a:ext cx="31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Freeform 132"/>
            <p:cNvSpPr>
              <a:spLocks/>
            </p:cNvSpPr>
            <p:nvPr/>
          </p:nvSpPr>
          <p:spPr bwMode="auto">
            <a:xfrm>
              <a:off x="7549951" y="4197499"/>
              <a:ext cx="60325" cy="71438"/>
            </a:xfrm>
            <a:custGeom>
              <a:avLst/>
              <a:gdLst>
                <a:gd name="T0" fmla="*/ 0 w 62"/>
                <a:gd name="T1" fmla="*/ 72 h 72"/>
                <a:gd name="T2" fmla="*/ 62 w 62"/>
                <a:gd name="T3" fmla="*/ 36 h 72"/>
                <a:gd name="T4" fmla="*/ 0 w 6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0" y="72"/>
                  </a:moveTo>
                  <a:lnTo>
                    <a:pt x="62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3"/>
            <p:cNvSpPr>
              <a:spLocks noChangeShapeType="1"/>
            </p:cNvSpPr>
            <p:nvPr/>
          </p:nvSpPr>
          <p:spPr bwMode="auto">
            <a:xfrm>
              <a:off x="6592689" y="4234012"/>
              <a:ext cx="101758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Rectangle 134"/>
            <p:cNvSpPr>
              <a:spLocks noChangeArrowheads="1"/>
            </p:cNvSpPr>
            <p:nvPr/>
          </p:nvSpPr>
          <p:spPr bwMode="auto">
            <a:xfrm>
              <a:off x="6546651" y="4424512"/>
              <a:ext cx="73025" cy="762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35"/>
            <p:cNvSpPr>
              <a:spLocks noChangeShapeType="1"/>
            </p:cNvSpPr>
            <p:nvPr/>
          </p:nvSpPr>
          <p:spPr bwMode="auto">
            <a:xfrm>
              <a:off x="6260901" y="4462612"/>
              <a:ext cx="69532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36"/>
            <p:cNvSpPr>
              <a:spLocks noChangeShapeType="1"/>
            </p:cNvSpPr>
            <p:nvPr/>
          </p:nvSpPr>
          <p:spPr bwMode="auto">
            <a:xfrm flipV="1">
              <a:off x="6359326" y="45769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37"/>
            <p:cNvSpPr>
              <a:spLocks noChangeShapeType="1"/>
            </p:cNvSpPr>
            <p:nvPr/>
          </p:nvSpPr>
          <p:spPr bwMode="auto">
            <a:xfrm flipH="1" flipV="1">
              <a:off x="6487914" y="45769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38"/>
            <p:cNvSpPr>
              <a:spLocks noChangeShapeType="1"/>
            </p:cNvSpPr>
            <p:nvPr/>
          </p:nvSpPr>
          <p:spPr bwMode="auto">
            <a:xfrm>
              <a:off x="6359326" y="46912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39"/>
            <p:cNvSpPr>
              <a:spLocks noChangeShapeType="1"/>
            </p:cNvSpPr>
            <p:nvPr/>
          </p:nvSpPr>
          <p:spPr bwMode="auto">
            <a:xfrm flipH="1">
              <a:off x="6487914" y="46912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0"/>
            <p:cNvSpPr>
              <a:spLocks noChangeShapeType="1"/>
            </p:cNvSpPr>
            <p:nvPr/>
          </p:nvSpPr>
          <p:spPr bwMode="auto">
            <a:xfrm flipV="1">
              <a:off x="6487914" y="4576912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1"/>
            <p:cNvSpPr>
              <a:spLocks noChangeShapeType="1"/>
            </p:cNvSpPr>
            <p:nvPr/>
          </p:nvSpPr>
          <p:spPr bwMode="auto">
            <a:xfrm flipV="1">
              <a:off x="6273601" y="50341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2"/>
            <p:cNvSpPr>
              <a:spLocks noChangeShapeType="1"/>
            </p:cNvSpPr>
            <p:nvPr/>
          </p:nvSpPr>
          <p:spPr bwMode="auto">
            <a:xfrm flipH="1" flipV="1">
              <a:off x="6329164" y="50341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3"/>
            <p:cNvSpPr>
              <a:spLocks noChangeShapeType="1"/>
            </p:cNvSpPr>
            <p:nvPr/>
          </p:nvSpPr>
          <p:spPr bwMode="auto">
            <a:xfrm>
              <a:off x="6273601" y="51484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44"/>
            <p:cNvSpPr>
              <a:spLocks noChangeShapeType="1"/>
            </p:cNvSpPr>
            <p:nvPr/>
          </p:nvSpPr>
          <p:spPr bwMode="auto">
            <a:xfrm flipH="1">
              <a:off x="6329164" y="51484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45"/>
            <p:cNvSpPr>
              <a:spLocks noChangeShapeType="1"/>
            </p:cNvSpPr>
            <p:nvPr/>
          </p:nvSpPr>
          <p:spPr bwMode="auto">
            <a:xfrm flipV="1">
              <a:off x="6329164" y="1773200"/>
              <a:ext cx="0" cy="345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Rectangle 12"/>
            <p:cNvSpPr>
              <a:spLocks noChangeArrowheads="1"/>
            </p:cNvSpPr>
            <p:nvPr/>
          </p:nvSpPr>
          <p:spPr bwMode="auto">
            <a:xfrm>
              <a:off x="464963" y="1256679"/>
              <a:ext cx="7758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Outcome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3" name="Rectangle 13"/>
            <p:cNvSpPr>
              <a:spLocks noChangeArrowheads="1"/>
            </p:cNvSpPr>
            <p:nvPr/>
          </p:nvSpPr>
          <p:spPr bwMode="auto">
            <a:xfrm>
              <a:off x="2987824" y="1363042"/>
              <a:ext cx="98584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4" name="Rectangle 14"/>
            <p:cNvSpPr>
              <a:spLocks noChangeArrowheads="1"/>
            </p:cNvSpPr>
            <p:nvPr/>
          </p:nvSpPr>
          <p:spPr bwMode="auto">
            <a:xfrm>
              <a:off x="4382964" y="1363042"/>
              <a:ext cx="9666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b="1" dirty="0" smtClean="0">
                  <a:solidFill>
                    <a:srgbClr val="000000"/>
                  </a:solidFill>
                </a:rPr>
                <a:t>Control/less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5" name="Rectangle 26"/>
            <p:cNvSpPr>
              <a:spLocks noChangeArrowheads="1"/>
            </p:cNvSpPr>
            <p:nvPr/>
          </p:nvSpPr>
          <p:spPr bwMode="auto">
            <a:xfrm>
              <a:off x="7238327" y="1124744"/>
              <a:ext cx="16238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RR (CI) per mmol/L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LDL-C reduction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6" name="Rectangle 102"/>
            <p:cNvSpPr>
              <a:spLocks noChangeArrowheads="1"/>
            </p:cNvSpPr>
            <p:nvPr/>
          </p:nvSpPr>
          <p:spPr bwMode="auto">
            <a:xfrm>
              <a:off x="2987824" y="1110628"/>
              <a:ext cx="2415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No. of events (% per annum)</a:t>
              </a:r>
              <a:endPara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5" name="Rectangle 153"/>
            <p:cNvSpPr>
              <a:spLocks noChangeArrowheads="1"/>
            </p:cNvSpPr>
            <p:nvPr/>
          </p:nvSpPr>
          <p:spPr bwMode="auto">
            <a:xfrm>
              <a:off x="395113" y="5985792"/>
              <a:ext cx="138113" cy="138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Line 154"/>
            <p:cNvSpPr>
              <a:spLocks noChangeShapeType="1"/>
            </p:cNvSpPr>
            <p:nvPr/>
          </p:nvSpPr>
          <p:spPr bwMode="auto">
            <a:xfrm>
              <a:off x="296688" y="6054055"/>
              <a:ext cx="33655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Rectangle 155"/>
            <p:cNvSpPr>
              <a:spLocks noChangeArrowheads="1"/>
            </p:cNvSpPr>
            <p:nvPr/>
          </p:nvSpPr>
          <p:spPr bwMode="auto">
            <a:xfrm>
              <a:off x="699913" y="5982617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8" name="Freeform 156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06 w 212"/>
                <a:gd name="T1" fmla="*/ 0 h 133"/>
                <a:gd name="T2" fmla="*/ 0 w 212"/>
                <a:gd name="T3" fmla="*/ 66 h 133"/>
                <a:gd name="T4" fmla="*/ 106 w 212"/>
                <a:gd name="T5" fmla="*/ 133 h 133"/>
                <a:gd name="T6" fmla="*/ 212 w 212"/>
                <a:gd name="T7" fmla="*/ 66 h 133"/>
                <a:gd name="T8" fmla="*/ 106 w 212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133">
                  <a:moveTo>
                    <a:pt x="106" y="0"/>
                  </a:moveTo>
                  <a:lnTo>
                    <a:pt x="0" y="66"/>
                  </a:lnTo>
                  <a:lnTo>
                    <a:pt x="106" y="133"/>
                  </a:lnTo>
                  <a:lnTo>
                    <a:pt x="212" y="66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Freeform 157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5 h 231"/>
                <a:gd name="T4" fmla="*/ 183 w 367"/>
                <a:gd name="T5" fmla="*/ 231 h 231"/>
                <a:gd name="T6" fmla="*/ 367 w 367"/>
                <a:gd name="T7" fmla="*/ 115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5"/>
                  </a:lnTo>
                  <a:lnTo>
                    <a:pt x="183" y="231"/>
                  </a:lnTo>
                  <a:lnTo>
                    <a:pt x="367" y="115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Line 158"/>
            <p:cNvSpPr>
              <a:spLocks noChangeShapeType="1"/>
            </p:cNvSpPr>
            <p:nvPr/>
          </p:nvSpPr>
          <p:spPr bwMode="auto">
            <a:xfrm flipV="1">
              <a:off x="1473026" y="5949280"/>
              <a:ext cx="0" cy="2111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Rectangle 159"/>
            <p:cNvSpPr>
              <a:spLocks noChangeArrowheads="1"/>
            </p:cNvSpPr>
            <p:nvPr/>
          </p:nvSpPr>
          <p:spPr bwMode="auto">
            <a:xfrm>
              <a:off x="1707976" y="5984205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reduction in MAJOR VASCULAR EVENT </a:t>
            </a:r>
          </a:p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from lowering LDL-C with STATIN therapy</a:t>
            </a:r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>
            <a:off x="1885553" y="5367239"/>
            <a:ext cx="5441950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18855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29714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Line 6"/>
          <p:cNvSpPr>
            <a:spLocks noChangeShapeType="1"/>
          </p:cNvSpPr>
          <p:nvPr/>
        </p:nvSpPr>
        <p:spPr bwMode="auto">
          <a:xfrm>
            <a:off x="40572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>
            <a:off x="51431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0" name="Line 8"/>
          <p:cNvSpPr>
            <a:spLocks noChangeShapeType="1"/>
          </p:cNvSpPr>
          <p:nvPr/>
        </p:nvSpPr>
        <p:spPr bwMode="auto">
          <a:xfrm>
            <a:off x="62289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>
            <a:off x="73275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18347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29206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4" name="Rectangle 12"/>
          <p:cNvSpPr>
            <a:spLocks noChangeArrowheads="1"/>
          </p:cNvSpPr>
          <p:nvPr/>
        </p:nvSpPr>
        <p:spPr bwMode="auto">
          <a:xfrm>
            <a:off x="40191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5" name="Rectangle 13"/>
          <p:cNvSpPr>
            <a:spLocks noChangeArrowheads="1"/>
          </p:cNvSpPr>
          <p:nvPr/>
        </p:nvSpPr>
        <p:spPr bwMode="auto">
          <a:xfrm>
            <a:off x="51050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61908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72767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V="1">
            <a:off x="1885553" y="1535014"/>
            <a:ext cx="1587" cy="38322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782365" y="5367239"/>
            <a:ext cx="10318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 flipH="1">
            <a:off x="1782365" y="440997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 flipH="1">
            <a:off x="1782365" y="345112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H="1">
            <a:off x="1782365" y="249386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 flipH="1">
            <a:off x="1782365" y="152231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 rot="-5400000">
            <a:off x="1550935" y="527594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 rot="-5400000">
            <a:off x="1550935" y="430439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 rot="-5400000">
            <a:off x="1504448" y="335903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 rot="-5400000">
            <a:off x="1507623" y="238748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 rot="-5400000">
            <a:off x="1507623" y="1427048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1885553" y="1522314"/>
            <a:ext cx="5441950" cy="3844925"/>
          </a:xfrm>
          <a:custGeom>
            <a:avLst/>
            <a:gdLst>
              <a:gd name="T0" fmla="*/ 0 w 421"/>
              <a:gd name="T1" fmla="*/ 0 h 293"/>
              <a:gd name="T2" fmla="*/ 0 w 421"/>
              <a:gd name="T3" fmla="*/ 3844925 h 293"/>
              <a:gd name="T4" fmla="*/ 5441950 w 421"/>
              <a:gd name="T5" fmla="*/ 3844925 h 293"/>
              <a:gd name="T6" fmla="*/ 0 60000 65536"/>
              <a:gd name="T7" fmla="*/ 0 60000 65536"/>
              <a:gd name="T8" fmla="*/ 0 60000 65536"/>
              <a:gd name="T9" fmla="*/ 0 w 421"/>
              <a:gd name="T10" fmla="*/ 0 h 293"/>
              <a:gd name="T11" fmla="*/ 421 w 42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" h="293">
                <a:moveTo>
                  <a:pt x="0" y="0"/>
                </a:moveTo>
                <a:lnTo>
                  <a:pt x="0" y="293"/>
                </a:lnTo>
                <a:lnTo>
                  <a:pt x="421" y="293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3563806" y="5851426"/>
            <a:ext cx="208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 cholesterol, </a:t>
            </a:r>
            <a:r>
              <a:rPr lang="en-GB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 rot="-5400000">
            <a:off x="-95242" y="3005495"/>
            <a:ext cx="20502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Five year risk of a major</a:t>
            </a:r>
          </a:p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vascular event, %</a:t>
            </a: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824512" y="1333697"/>
            <a:ext cx="547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3" name="Rectangle 33"/>
          <p:cNvSpPr>
            <a:spLocks noChangeArrowheads="1"/>
          </p:cNvSpPr>
          <p:nvPr/>
        </p:nvSpPr>
        <p:spPr bwMode="auto">
          <a:xfrm>
            <a:off x="3536553" y="3601939"/>
            <a:ext cx="19476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Combined evidence: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34%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1.5 mmol/L 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(since 0.78 x 0.85 = 0.66)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4600178" y="1504851"/>
            <a:ext cx="1020762" cy="817563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5" name="Freeform 38"/>
          <p:cNvSpPr>
            <a:spLocks/>
          </p:cNvSpPr>
          <p:nvPr/>
        </p:nvSpPr>
        <p:spPr bwMode="auto">
          <a:xfrm>
            <a:off x="4600178" y="2112864"/>
            <a:ext cx="233363" cy="2095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16"/>
              </a:cxn>
              <a:cxn ang="0">
                <a:pos x="18" y="15"/>
              </a:cxn>
            </a:cxnLst>
            <a:rect l="0" t="0" r="r" b="b"/>
            <a:pathLst>
              <a:path w="18" h="16">
                <a:moveTo>
                  <a:pt x="7" y="0"/>
                </a:moveTo>
                <a:lnTo>
                  <a:pt x="0" y="16"/>
                </a:lnTo>
                <a:lnTo>
                  <a:pt x="18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5189140" y="1827114"/>
            <a:ext cx="157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relative risk</a:t>
            </a:r>
          </a:p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per </a:t>
            </a:r>
            <a:r>
              <a:rPr lang="en-GB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4065190" y="2049364"/>
            <a:ext cx="471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</a:t>
            </a: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45"/>
          <p:cNvSpPr>
            <a:spLocks noChangeShapeType="1"/>
          </p:cNvSpPr>
          <p:nvPr/>
        </p:nvSpPr>
        <p:spPr bwMode="auto">
          <a:xfrm flipH="1">
            <a:off x="4057252" y="232241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9" name="Freeform 46"/>
          <p:cNvSpPr>
            <a:spLocks/>
          </p:cNvSpPr>
          <p:nvPr/>
        </p:nvSpPr>
        <p:spPr bwMode="auto">
          <a:xfrm>
            <a:off x="4057252" y="258593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0" name="Rectangle 48"/>
          <p:cNvSpPr>
            <a:spLocks noChangeArrowheads="1"/>
          </p:cNvSpPr>
          <p:nvPr/>
        </p:nvSpPr>
        <p:spPr bwMode="auto">
          <a:xfrm>
            <a:off x="4481115" y="2431952"/>
            <a:ext cx="183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 relative risk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 per 0.5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Rectangle 49"/>
          <p:cNvSpPr>
            <a:spLocks noChangeArrowheads="1"/>
          </p:cNvSpPr>
          <p:nvPr/>
        </p:nvSpPr>
        <p:spPr bwMode="auto">
          <a:xfrm>
            <a:off x="3107928" y="2579589"/>
            <a:ext cx="820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statin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Line 52"/>
          <p:cNvSpPr>
            <a:spLocks noChangeShapeType="1"/>
          </p:cNvSpPr>
          <p:nvPr/>
        </p:nvSpPr>
        <p:spPr bwMode="auto">
          <a:xfrm flipH="1">
            <a:off x="3511152" y="281136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3" name="Freeform 53"/>
          <p:cNvSpPr>
            <a:spLocks/>
          </p:cNvSpPr>
          <p:nvPr/>
        </p:nvSpPr>
        <p:spPr bwMode="auto">
          <a:xfrm>
            <a:off x="3511152" y="307488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4" name="Rectangle 55"/>
          <p:cNvSpPr>
            <a:spLocks noChangeArrowheads="1"/>
          </p:cNvSpPr>
          <p:nvPr/>
        </p:nvSpPr>
        <p:spPr bwMode="auto">
          <a:xfrm>
            <a:off x="6098356" y="3692061"/>
            <a:ext cx="20374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~40%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2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(0.78 x 0.78)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46640" y="3232052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578425" y="1417638"/>
            <a:ext cx="1296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3994040" y="2736189"/>
            <a:ext cx="129600" cy="14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4535090" y="2257790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39552" y="2132856"/>
            <a:ext cx="8229600" cy="2664296"/>
          </a:xfrm>
          <a:prstGeom prst="rect">
            <a:avLst/>
          </a:prstGeom>
          <a:ln w="31750">
            <a:solidFill>
              <a:srgbClr val="C0000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GB" sz="2400" b="1" dirty="0" smtClean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LATEST ANALYSES</a:t>
            </a:r>
          </a:p>
          <a:p>
            <a:endParaRPr lang="en-GB" sz="2000" b="1" dirty="0" smtClean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Including individual data from the CORONA trial</a:t>
            </a: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minor updates to other trials</a:t>
            </a: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(27 trials involving 174 149 participants)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age and sex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255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4739134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4861371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486137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4862959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486137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4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4774059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4837559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4772471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4739134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4739134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4774059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07727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5250309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07727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5250309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4247009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4247009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4247009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4247009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4239071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4239071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433908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433908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198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434" name="Group 4433"/>
          <p:cNvGrpSpPr/>
          <p:nvPr/>
        </p:nvGrpSpPr>
        <p:grpSpPr>
          <a:xfrm>
            <a:off x="179512" y="3333957"/>
            <a:ext cx="8488845" cy="617082"/>
            <a:chOff x="179512" y="3531998"/>
            <a:chExt cx="8488845" cy="617082"/>
          </a:xfrm>
        </p:grpSpPr>
        <p:sp>
          <p:nvSpPr>
            <p:cNvPr id="421" name="Rectangle 302"/>
            <p:cNvSpPr>
              <a:spLocks noChangeArrowheads="1"/>
            </p:cNvSpPr>
            <p:nvPr/>
          </p:nvSpPr>
          <p:spPr bwMode="auto">
            <a:xfrm>
              <a:off x="230717" y="3735198"/>
              <a:ext cx="4873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Male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2" name="Rectangle 303"/>
            <p:cNvSpPr>
              <a:spLocks noChangeArrowheads="1"/>
            </p:cNvSpPr>
            <p:nvPr/>
          </p:nvSpPr>
          <p:spPr bwMode="auto">
            <a:xfrm>
              <a:off x="1870075" y="372249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8943 (3.5)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3" name="Rectangle 304"/>
            <p:cNvSpPr>
              <a:spLocks noChangeArrowheads="1"/>
            </p:cNvSpPr>
            <p:nvPr/>
          </p:nvSpPr>
          <p:spPr bwMode="auto">
            <a:xfrm>
              <a:off x="2879725" y="3722498"/>
              <a:ext cx="9144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10979 (4.4)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4" name="Rectangle 305"/>
            <p:cNvSpPr>
              <a:spLocks noChangeArrowheads="1"/>
            </p:cNvSpPr>
            <p:nvPr/>
          </p:nvSpPr>
          <p:spPr bwMode="auto">
            <a:xfrm>
              <a:off x="6213475" y="372249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0.78 (0.75 - 0.81)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5" name="Rectangle 306"/>
            <p:cNvSpPr>
              <a:spLocks noChangeArrowheads="1"/>
            </p:cNvSpPr>
            <p:nvPr/>
          </p:nvSpPr>
          <p:spPr bwMode="auto">
            <a:xfrm>
              <a:off x="4794250" y="3720911"/>
              <a:ext cx="179388" cy="1793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6" name="Line 307"/>
            <p:cNvSpPr>
              <a:spLocks noChangeShapeType="1"/>
            </p:cNvSpPr>
            <p:nvPr/>
          </p:nvSpPr>
          <p:spPr bwMode="auto">
            <a:xfrm>
              <a:off x="4799013" y="3809811"/>
              <a:ext cx="1730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7" name="Line 308"/>
            <p:cNvSpPr>
              <a:spLocks noChangeShapeType="1"/>
            </p:cNvSpPr>
            <p:nvPr/>
          </p:nvSpPr>
          <p:spPr bwMode="auto">
            <a:xfrm>
              <a:off x="4799013" y="3809811"/>
              <a:ext cx="1730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8" name="Rectangle 309"/>
            <p:cNvSpPr>
              <a:spLocks noChangeArrowheads="1"/>
            </p:cNvSpPr>
            <p:nvPr/>
          </p:nvSpPr>
          <p:spPr bwMode="auto">
            <a:xfrm>
              <a:off x="230717" y="3933636"/>
              <a:ext cx="6460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Female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9" name="Rectangle 311"/>
            <p:cNvSpPr>
              <a:spLocks noChangeArrowheads="1"/>
            </p:cNvSpPr>
            <p:nvPr/>
          </p:nvSpPr>
          <p:spPr bwMode="auto">
            <a:xfrm>
              <a:off x="1870075" y="3922523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2341 (2.6)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0" name="Rectangle 312"/>
            <p:cNvSpPr>
              <a:spLocks noChangeArrowheads="1"/>
            </p:cNvSpPr>
            <p:nvPr/>
          </p:nvSpPr>
          <p:spPr bwMode="auto">
            <a:xfrm>
              <a:off x="2917825" y="3922523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2694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1" name="Rectangle 313"/>
            <p:cNvSpPr>
              <a:spLocks noChangeArrowheads="1"/>
            </p:cNvSpPr>
            <p:nvPr/>
          </p:nvSpPr>
          <p:spPr bwMode="auto">
            <a:xfrm>
              <a:off x="6213475" y="3922523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0.84 (0.78 - 0.91)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2" name="Rectangle 314"/>
            <p:cNvSpPr>
              <a:spLocks noChangeArrowheads="1"/>
            </p:cNvSpPr>
            <p:nvPr/>
          </p:nvSpPr>
          <p:spPr bwMode="auto">
            <a:xfrm>
              <a:off x="5027613" y="3966973"/>
              <a:ext cx="85725" cy="8572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3" name="Line 315"/>
            <p:cNvSpPr>
              <a:spLocks noChangeShapeType="1"/>
            </p:cNvSpPr>
            <p:nvPr/>
          </p:nvSpPr>
          <p:spPr bwMode="auto">
            <a:xfrm>
              <a:off x="4883150" y="4009836"/>
              <a:ext cx="3905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6" name="Rectangle 393"/>
            <p:cNvSpPr>
              <a:spLocks noChangeArrowheads="1"/>
            </p:cNvSpPr>
            <p:nvPr/>
          </p:nvSpPr>
          <p:spPr bwMode="auto">
            <a:xfrm>
              <a:off x="179512" y="3531998"/>
              <a:ext cx="6270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Gender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7" name="Rectangle 394"/>
            <p:cNvSpPr>
              <a:spLocks noChangeArrowheads="1"/>
            </p:cNvSpPr>
            <p:nvPr/>
          </p:nvSpPr>
          <p:spPr bwMode="auto">
            <a:xfrm>
              <a:off x="8117494" y="3770123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p=0.02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78" name="Rectangle 82"/>
          <p:cNvSpPr>
            <a:spLocks noChangeArrowheads="1"/>
          </p:cNvSpPr>
          <p:nvPr/>
        </p:nvSpPr>
        <p:spPr bwMode="auto">
          <a:xfrm>
            <a:off x="281430" y="2580020"/>
            <a:ext cx="97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ymbol" pitchFamily="18" charset="2"/>
                <a:cs typeface="Arial" pitchFamily="34" charset="0"/>
              </a:rPr>
              <a:t>£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9" name="Rectangle 83"/>
          <p:cNvSpPr>
            <a:spLocks noChangeArrowheads="1"/>
          </p:cNvSpPr>
          <p:nvPr/>
        </p:nvSpPr>
        <p:spPr bwMode="auto">
          <a:xfrm>
            <a:off x="389380" y="2597482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65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0" name="Rectangle 84"/>
          <p:cNvSpPr>
            <a:spLocks noChangeArrowheads="1"/>
          </p:cNvSpPr>
          <p:nvPr/>
        </p:nvSpPr>
        <p:spPr bwMode="auto">
          <a:xfrm>
            <a:off x="1850200" y="2584782"/>
            <a:ext cx="8506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6113 (2.9)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1" name="Rectangle 85"/>
          <p:cNvSpPr>
            <a:spLocks noChangeArrowheads="1"/>
          </p:cNvSpPr>
          <p:nvPr/>
        </p:nvSpPr>
        <p:spPr bwMode="auto">
          <a:xfrm>
            <a:off x="2904300" y="258478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7510 (3.6)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2" name="Rectangle 86"/>
          <p:cNvSpPr>
            <a:spLocks noChangeArrowheads="1"/>
          </p:cNvSpPr>
          <p:nvPr/>
        </p:nvSpPr>
        <p:spPr bwMode="auto">
          <a:xfrm>
            <a:off x="6228184" y="258478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(0.75 - 0.82)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3" name="Rectangle 89"/>
          <p:cNvSpPr>
            <a:spLocks noChangeArrowheads="1"/>
          </p:cNvSpPr>
          <p:nvPr/>
        </p:nvSpPr>
        <p:spPr bwMode="auto">
          <a:xfrm>
            <a:off x="230312" y="2787982"/>
            <a:ext cx="5017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&gt; 65,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4" name="Rectangle 90"/>
          <p:cNvSpPr>
            <a:spLocks noChangeArrowheads="1"/>
          </p:cNvSpPr>
          <p:nvPr/>
        </p:nvSpPr>
        <p:spPr bwMode="auto">
          <a:xfrm>
            <a:off x="715135" y="2770520"/>
            <a:ext cx="97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ymbol" pitchFamily="18" charset="2"/>
                <a:cs typeface="Arial" pitchFamily="34" charset="0"/>
              </a:rPr>
              <a:t>£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5" name="Rectangle 91"/>
          <p:cNvSpPr>
            <a:spLocks noChangeArrowheads="1"/>
          </p:cNvSpPr>
          <p:nvPr/>
        </p:nvSpPr>
        <p:spPr bwMode="auto">
          <a:xfrm>
            <a:off x="823085" y="278798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75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6" name="Rectangle 92"/>
          <p:cNvSpPr>
            <a:spLocks noChangeArrowheads="1"/>
          </p:cNvSpPr>
          <p:nvPr/>
        </p:nvSpPr>
        <p:spPr bwMode="auto">
          <a:xfrm>
            <a:off x="1850200" y="2786395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4161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7" name="Rectangle 93"/>
          <p:cNvSpPr>
            <a:spLocks noChangeArrowheads="1"/>
          </p:cNvSpPr>
          <p:nvPr/>
        </p:nvSpPr>
        <p:spPr bwMode="auto">
          <a:xfrm>
            <a:off x="2904300" y="2786395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5050 (4.6)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8" name="Rectangle 94"/>
          <p:cNvSpPr>
            <a:spLocks noChangeArrowheads="1"/>
          </p:cNvSpPr>
          <p:nvPr/>
        </p:nvSpPr>
        <p:spPr bwMode="auto">
          <a:xfrm>
            <a:off x="6228184" y="278639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(0.74 - 0.83)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9" name="Rectangle 97"/>
          <p:cNvSpPr>
            <a:spLocks noChangeArrowheads="1"/>
          </p:cNvSpPr>
          <p:nvPr/>
        </p:nvSpPr>
        <p:spPr bwMode="auto">
          <a:xfrm>
            <a:off x="230312" y="2997532"/>
            <a:ext cx="40235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&gt; 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0" name="Rectangle 98"/>
          <p:cNvSpPr>
            <a:spLocks noChangeArrowheads="1"/>
          </p:cNvSpPr>
          <p:nvPr/>
        </p:nvSpPr>
        <p:spPr bwMode="auto">
          <a:xfrm>
            <a:off x="1850200" y="298800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1010 (4.9)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1" name="Rectangle 99"/>
          <p:cNvSpPr>
            <a:spLocks noChangeArrowheads="1"/>
          </p:cNvSpPr>
          <p:nvPr/>
        </p:nvSpPr>
        <p:spPr bwMode="auto">
          <a:xfrm>
            <a:off x="2904300" y="2988007"/>
            <a:ext cx="8373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1113 (5.5)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2" name="Rectangle 100"/>
          <p:cNvSpPr>
            <a:spLocks noChangeArrowheads="1"/>
          </p:cNvSpPr>
          <p:nvPr/>
        </p:nvSpPr>
        <p:spPr bwMode="auto">
          <a:xfrm>
            <a:off x="6228184" y="298800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0.87 (0.76 - 0.99)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3" name="Rectangle 87"/>
          <p:cNvSpPr>
            <a:spLocks noChangeArrowheads="1"/>
          </p:cNvSpPr>
          <p:nvPr/>
        </p:nvSpPr>
        <p:spPr bwMode="auto">
          <a:xfrm>
            <a:off x="4831532" y="2599070"/>
            <a:ext cx="152400" cy="1508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" name="Line 88"/>
          <p:cNvSpPr>
            <a:spLocks noChangeShapeType="1"/>
          </p:cNvSpPr>
          <p:nvPr/>
        </p:nvSpPr>
        <p:spPr bwMode="auto">
          <a:xfrm>
            <a:off x="4804544" y="2675270"/>
            <a:ext cx="2095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5" name="Rectangle 95"/>
          <p:cNvSpPr>
            <a:spLocks noChangeArrowheads="1"/>
          </p:cNvSpPr>
          <p:nvPr/>
        </p:nvSpPr>
        <p:spPr bwMode="auto">
          <a:xfrm>
            <a:off x="4858519" y="2814970"/>
            <a:ext cx="122238" cy="120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6" name="Line 96"/>
          <p:cNvSpPr>
            <a:spLocks noChangeShapeType="1"/>
          </p:cNvSpPr>
          <p:nvPr/>
        </p:nvSpPr>
        <p:spPr bwMode="auto">
          <a:xfrm>
            <a:off x="4791844" y="2875295"/>
            <a:ext cx="2635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7" name="Rectangle 101"/>
          <p:cNvSpPr>
            <a:spLocks noChangeArrowheads="1"/>
          </p:cNvSpPr>
          <p:nvPr/>
        </p:nvSpPr>
        <p:spPr bwMode="auto">
          <a:xfrm>
            <a:off x="5142682" y="3049920"/>
            <a:ext cx="52388" cy="523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8" name="Line 102"/>
          <p:cNvSpPr>
            <a:spLocks noChangeShapeType="1"/>
          </p:cNvSpPr>
          <p:nvPr/>
        </p:nvSpPr>
        <p:spPr bwMode="auto">
          <a:xfrm>
            <a:off x="4856932" y="3075320"/>
            <a:ext cx="6667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9" name="Rectangle 242"/>
          <p:cNvSpPr>
            <a:spLocks noChangeArrowheads="1"/>
          </p:cNvSpPr>
          <p:nvPr/>
        </p:nvSpPr>
        <p:spPr bwMode="auto">
          <a:xfrm>
            <a:off x="179512" y="2379995"/>
            <a:ext cx="974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Age (years)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0" name="Rectangle 246"/>
          <p:cNvSpPr>
            <a:spLocks noChangeArrowheads="1"/>
          </p:cNvSpPr>
          <p:nvPr/>
        </p:nvSpPr>
        <p:spPr bwMode="auto">
          <a:xfrm>
            <a:off x="8094663" y="2734008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p=0.14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baseline LDL-C and prior vascular disease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302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5171182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5293419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5293419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5295007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5293419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5206107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5269607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5204519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5171182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5171182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5206107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509319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5682357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509319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5682357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4679057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4679057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4679057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4679057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4671119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4671119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4771132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4771132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241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2937" y="2345143"/>
            <a:ext cx="8525420" cy="1029832"/>
            <a:chOff x="142937" y="2477434"/>
            <a:chExt cx="8525420" cy="1029832"/>
          </a:xfrm>
        </p:grpSpPr>
        <p:sp>
          <p:nvSpPr>
            <p:cNvPr id="47" name="Rectangle 252"/>
            <p:cNvSpPr>
              <a:spLocks noChangeArrowheads="1"/>
            </p:cNvSpPr>
            <p:nvPr/>
          </p:nvSpPr>
          <p:spPr bwMode="auto">
            <a:xfrm>
              <a:off x="142937" y="2693334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&lt; 2.5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Rectangle 253"/>
            <p:cNvSpPr>
              <a:spLocks noChangeArrowheads="1"/>
            </p:cNvSpPr>
            <p:nvPr/>
          </p:nvSpPr>
          <p:spPr bwMode="auto">
            <a:xfrm>
              <a:off x="1870075" y="2682222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2483 (3.8)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9" name="Rectangle 254"/>
            <p:cNvSpPr>
              <a:spLocks noChangeArrowheads="1"/>
            </p:cNvSpPr>
            <p:nvPr/>
          </p:nvSpPr>
          <p:spPr bwMode="auto">
            <a:xfrm>
              <a:off x="2917825" y="2682222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2773 (4.3)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0" name="Rectangle 255"/>
            <p:cNvSpPr>
              <a:spLocks noChangeArrowheads="1"/>
            </p:cNvSpPr>
            <p:nvPr/>
          </p:nvSpPr>
          <p:spPr bwMode="auto">
            <a:xfrm>
              <a:off x="6213475" y="2682222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0.78 (0.69 - 0.89)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Rectangle 256"/>
            <p:cNvSpPr>
              <a:spLocks noChangeArrowheads="1"/>
            </p:cNvSpPr>
            <p:nvPr/>
          </p:nvSpPr>
          <p:spPr bwMode="auto">
            <a:xfrm>
              <a:off x="4873625" y="2742547"/>
              <a:ext cx="53975" cy="539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Line 257"/>
            <p:cNvSpPr>
              <a:spLocks noChangeShapeType="1"/>
            </p:cNvSpPr>
            <p:nvPr/>
          </p:nvSpPr>
          <p:spPr bwMode="auto">
            <a:xfrm>
              <a:off x="4625975" y="2769534"/>
              <a:ext cx="5857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Rectangle 258"/>
            <p:cNvSpPr>
              <a:spLocks noChangeArrowheads="1"/>
            </p:cNvSpPr>
            <p:nvPr/>
          </p:nvSpPr>
          <p:spPr bwMode="auto">
            <a:xfrm>
              <a:off x="249362" y="2866372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4" name="Rectangle 259"/>
            <p:cNvSpPr>
              <a:spLocks noChangeArrowheads="1"/>
            </p:cNvSpPr>
            <p:nvPr/>
          </p:nvSpPr>
          <p:spPr bwMode="auto">
            <a:xfrm>
              <a:off x="357312" y="288383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5" name="Rectangle 260"/>
            <p:cNvSpPr>
              <a:spLocks noChangeArrowheads="1"/>
            </p:cNvSpPr>
            <p:nvPr/>
          </p:nvSpPr>
          <p:spPr bwMode="auto">
            <a:xfrm>
              <a:off x="664029" y="2883834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3.0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6" name="Rectangle 261"/>
            <p:cNvSpPr>
              <a:spLocks noChangeArrowheads="1"/>
            </p:cNvSpPr>
            <p:nvPr/>
          </p:nvSpPr>
          <p:spPr bwMode="auto">
            <a:xfrm>
              <a:off x="1870075" y="2882247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1906 (3.4)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Rectangle 262"/>
            <p:cNvSpPr>
              <a:spLocks noChangeArrowheads="1"/>
            </p:cNvSpPr>
            <p:nvPr/>
          </p:nvSpPr>
          <p:spPr bwMode="auto">
            <a:xfrm>
              <a:off x="2917825" y="2882247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2276 (4.0)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8" name="Rectangle 263"/>
            <p:cNvSpPr>
              <a:spLocks noChangeArrowheads="1"/>
            </p:cNvSpPr>
            <p:nvPr/>
          </p:nvSpPr>
          <p:spPr bwMode="auto">
            <a:xfrm>
              <a:off x="6213475" y="2882247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0.77 (0.70 - 0.85)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9" name="Rectangle 264"/>
            <p:cNvSpPr>
              <a:spLocks noChangeArrowheads="1"/>
            </p:cNvSpPr>
            <p:nvPr/>
          </p:nvSpPr>
          <p:spPr bwMode="auto">
            <a:xfrm>
              <a:off x="4837113" y="2936222"/>
              <a:ext cx="66675" cy="666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Line 265"/>
            <p:cNvSpPr>
              <a:spLocks noChangeShapeType="1"/>
            </p:cNvSpPr>
            <p:nvPr/>
          </p:nvSpPr>
          <p:spPr bwMode="auto">
            <a:xfrm>
              <a:off x="4652963" y="2969559"/>
              <a:ext cx="457200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Rectangle 266"/>
            <p:cNvSpPr>
              <a:spLocks noChangeArrowheads="1"/>
            </p:cNvSpPr>
            <p:nvPr/>
          </p:nvSpPr>
          <p:spPr bwMode="auto">
            <a:xfrm>
              <a:off x="249362" y="3066397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2" name="Rectangle 267"/>
            <p:cNvSpPr>
              <a:spLocks noChangeArrowheads="1"/>
            </p:cNvSpPr>
            <p:nvPr/>
          </p:nvSpPr>
          <p:spPr bwMode="auto">
            <a:xfrm>
              <a:off x="357312" y="3083859"/>
              <a:ext cx="1490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3" name="Rectangle 268"/>
            <p:cNvSpPr>
              <a:spLocks noChangeArrowheads="1"/>
            </p:cNvSpPr>
            <p:nvPr/>
          </p:nvSpPr>
          <p:spPr bwMode="auto">
            <a:xfrm>
              <a:off x="512698" y="3083859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4" name="Rectangle 269"/>
            <p:cNvSpPr>
              <a:spLocks noChangeArrowheads="1"/>
            </p:cNvSpPr>
            <p:nvPr/>
          </p:nvSpPr>
          <p:spPr bwMode="auto">
            <a:xfrm>
              <a:off x="1870075" y="30806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2071 (3.2)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5" name="Rectangle 270"/>
            <p:cNvSpPr>
              <a:spLocks noChangeArrowheads="1"/>
            </p:cNvSpPr>
            <p:nvPr/>
          </p:nvSpPr>
          <p:spPr bwMode="auto">
            <a:xfrm>
              <a:off x="2917825" y="30806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2533 (4.1)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6" name="Rectangle 271"/>
            <p:cNvSpPr>
              <a:spLocks noChangeArrowheads="1"/>
            </p:cNvSpPr>
            <p:nvPr/>
          </p:nvSpPr>
          <p:spPr bwMode="auto">
            <a:xfrm>
              <a:off x="6213475" y="308068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7" name="Rectangle 272"/>
            <p:cNvSpPr>
              <a:spLocks noChangeArrowheads="1"/>
            </p:cNvSpPr>
            <p:nvPr/>
          </p:nvSpPr>
          <p:spPr bwMode="auto">
            <a:xfrm>
              <a:off x="4791075" y="3126722"/>
              <a:ext cx="82550" cy="8255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Line 273"/>
            <p:cNvSpPr>
              <a:spLocks noChangeShapeType="1"/>
            </p:cNvSpPr>
            <p:nvPr/>
          </p:nvSpPr>
          <p:spPr bwMode="auto">
            <a:xfrm>
              <a:off x="4656138" y="3169584"/>
              <a:ext cx="368300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9" name="Rectangle 274"/>
            <p:cNvSpPr>
              <a:spLocks noChangeArrowheads="1"/>
            </p:cNvSpPr>
            <p:nvPr/>
          </p:nvSpPr>
          <p:spPr bwMode="auto">
            <a:xfrm>
              <a:off x="249362" y="3274359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0" name="Rectangle 275"/>
            <p:cNvSpPr>
              <a:spLocks noChangeArrowheads="1"/>
            </p:cNvSpPr>
            <p:nvPr/>
          </p:nvSpPr>
          <p:spPr bwMode="auto">
            <a:xfrm>
              <a:off x="357312" y="3291822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1" name="Rectangle 276"/>
            <p:cNvSpPr>
              <a:spLocks noChangeArrowheads="1"/>
            </p:cNvSpPr>
            <p:nvPr/>
          </p:nvSpPr>
          <p:spPr bwMode="auto">
            <a:xfrm>
              <a:off x="1870075" y="328070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4668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Rectangle 277"/>
            <p:cNvSpPr>
              <a:spLocks noChangeArrowheads="1"/>
            </p:cNvSpPr>
            <p:nvPr/>
          </p:nvSpPr>
          <p:spPr bwMode="auto">
            <a:xfrm>
              <a:off x="2917825" y="328070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5895 (3.9)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3" name="Rectangle 278"/>
            <p:cNvSpPr>
              <a:spLocks noChangeArrowheads="1"/>
            </p:cNvSpPr>
            <p:nvPr/>
          </p:nvSpPr>
          <p:spPr bwMode="auto">
            <a:xfrm>
              <a:off x="6213475" y="328070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0.80 (0.77 - 0.84)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4" name="Rectangle 279"/>
            <p:cNvSpPr>
              <a:spLocks noChangeArrowheads="1"/>
            </p:cNvSpPr>
            <p:nvPr/>
          </p:nvSpPr>
          <p:spPr bwMode="auto">
            <a:xfrm>
              <a:off x="4886325" y="3288647"/>
              <a:ext cx="158750" cy="15875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Line 280"/>
            <p:cNvSpPr>
              <a:spLocks noChangeShapeType="1"/>
            </p:cNvSpPr>
            <p:nvPr/>
          </p:nvSpPr>
          <p:spPr bwMode="auto">
            <a:xfrm>
              <a:off x="4867275" y="3368022"/>
              <a:ext cx="2000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Rectangle 386"/>
            <p:cNvSpPr>
              <a:spLocks noChangeArrowheads="1"/>
            </p:cNvSpPr>
            <p:nvPr/>
          </p:nvSpPr>
          <p:spPr bwMode="auto">
            <a:xfrm>
              <a:off x="179512" y="2477434"/>
              <a:ext cx="25590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Pre-treatment LDL-C (</a:t>
              </a:r>
              <a:r>
                <a:rPr kumimoji="0" lang="en-US" alt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mmol</a:t>
              </a: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/L)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7" name="Rectangle 387"/>
            <p:cNvSpPr>
              <a:spLocks noChangeArrowheads="1"/>
            </p:cNvSpPr>
            <p:nvPr/>
          </p:nvSpPr>
          <p:spPr bwMode="auto">
            <a:xfrm>
              <a:off x="8117494" y="2929872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p=0.22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9512" y="3590999"/>
            <a:ext cx="8488845" cy="831850"/>
            <a:chOff x="179512" y="3789040"/>
            <a:chExt cx="8488845" cy="831850"/>
          </a:xfrm>
        </p:grpSpPr>
        <p:sp>
          <p:nvSpPr>
            <p:cNvPr id="79" name="Rectangle 316"/>
            <p:cNvSpPr>
              <a:spLocks noChangeArrowheads="1"/>
            </p:cNvSpPr>
            <p:nvPr/>
          </p:nvSpPr>
          <p:spPr bwMode="auto">
            <a:xfrm>
              <a:off x="179512" y="4006528"/>
              <a:ext cx="43973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CHD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0" name="Rectangle 317"/>
            <p:cNvSpPr>
              <a:spLocks noChangeArrowheads="1"/>
            </p:cNvSpPr>
            <p:nvPr/>
          </p:nvSpPr>
          <p:spPr bwMode="auto">
            <a:xfrm>
              <a:off x="1870075" y="399382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8671 (4.6)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Rectangle 318"/>
            <p:cNvSpPr>
              <a:spLocks noChangeArrowheads="1"/>
            </p:cNvSpPr>
            <p:nvPr/>
          </p:nvSpPr>
          <p:spPr bwMode="auto">
            <a:xfrm>
              <a:off x="2879725" y="3993828"/>
              <a:ext cx="9144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10426 (5.6)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2" name="Rectangle 319"/>
            <p:cNvSpPr>
              <a:spLocks noChangeArrowheads="1"/>
            </p:cNvSpPr>
            <p:nvPr/>
          </p:nvSpPr>
          <p:spPr bwMode="auto">
            <a:xfrm>
              <a:off x="6213475" y="399382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(0.76 - 0.82)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3" name="Rectangle 320"/>
            <p:cNvSpPr>
              <a:spLocks noChangeArrowheads="1"/>
            </p:cNvSpPr>
            <p:nvPr/>
          </p:nvSpPr>
          <p:spPr bwMode="auto">
            <a:xfrm>
              <a:off x="4841875" y="3993828"/>
              <a:ext cx="174625" cy="17462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" name="Line 321"/>
            <p:cNvSpPr>
              <a:spLocks noChangeShapeType="1"/>
            </p:cNvSpPr>
            <p:nvPr/>
          </p:nvSpPr>
          <p:spPr bwMode="auto">
            <a:xfrm>
              <a:off x="4840288" y="4081140"/>
              <a:ext cx="1825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Line 322"/>
            <p:cNvSpPr>
              <a:spLocks noChangeShapeType="1"/>
            </p:cNvSpPr>
            <p:nvPr/>
          </p:nvSpPr>
          <p:spPr bwMode="auto">
            <a:xfrm>
              <a:off x="4840288" y="4081140"/>
              <a:ext cx="1825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" name="Rectangle 323"/>
            <p:cNvSpPr>
              <a:spLocks noChangeArrowheads="1"/>
            </p:cNvSpPr>
            <p:nvPr/>
          </p:nvSpPr>
          <p:spPr bwMode="auto">
            <a:xfrm>
              <a:off x="179512" y="4206553"/>
              <a:ext cx="15436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Non-CHD vascular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7" name="Rectangle 325"/>
            <p:cNvSpPr>
              <a:spLocks noChangeArrowheads="1"/>
            </p:cNvSpPr>
            <p:nvPr/>
          </p:nvSpPr>
          <p:spPr bwMode="auto">
            <a:xfrm>
              <a:off x="1909763" y="4193853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707 (3.1)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8" name="Rectangle 326"/>
            <p:cNvSpPr>
              <a:spLocks noChangeArrowheads="1"/>
            </p:cNvSpPr>
            <p:nvPr/>
          </p:nvSpPr>
          <p:spPr bwMode="auto">
            <a:xfrm>
              <a:off x="2957513" y="4193853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822 (3.7)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9" name="Rectangle 327"/>
            <p:cNvSpPr>
              <a:spLocks noChangeArrowheads="1"/>
            </p:cNvSpPr>
            <p:nvPr/>
          </p:nvSpPr>
          <p:spPr bwMode="auto">
            <a:xfrm>
              <a:off x="6213475" y="4193853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0.83 (0.73 - 0.94)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0" name="Rectangle 328"/>
            <p:cNvSpPr>
              <a:spLocks noChangeArrowheads="1"/>
            </p:cNvSpPr>
            <p:nvPr/>
          </p:nvSpPr>
          <p:spPr bwMode="auto">
            <a:xfrm>
              <a:off x="5011738" y="4254178"/>
              <a:ext cx="55563" cy="5556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Line 329"/>
            <p:cNvSpPr>
              <a:spLocks noChangeShapeType="1"/>
            </p:cNvSpPr>
            <p:nvPr/>
          </p:nvSpPr>
          <p:spPr bwMode="auto">
            <a:xfrm>
              <a:off x="4756150" y="4281165"/>
              <a:ext cx="6048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2" name="Rectangle 330"/>
            <p:cNvSpPr>
              <a:spLocks noChangeArrowheads="1"/>
            </p:cNvSpPr>
            <p:nvPr/>
          </p:nvSpPr>
          <p:spPr bwMode="auto">
            <a:xfrm>
              <a:off x="179512" y="4404990"/>
              <a:ext cx="47783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None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3" name="Rectangle 331"/>
            <p:cNvSpPr>
              <a:spLocks noChangeArrowheads="1"/>
            </p:cNvSpPr>
            <p:nvPr/>
          </p:nvSpPr>
          <p:spPr bwMode="auto">
            <a:xfrm>
              <a:off x="1870075" y="439387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1906 (1.4)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4" name="Rectangle 332"/>
            <p:cNvSpPr>
              <a:spLocks noChangeArrowheads="1"/>
            </p:cNvSpPr>
            <p:nvPr/>
          </p:nvSpPr>
          <p:spPr bwMode="auto">
            <a:xfrm>
              <a:off x="2917825" y="439387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2425 (1.8)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5" name="Rectangle 333"/>
            <p:cNvSpPr>
              <a:spLocks noChangeArrowheads="1"/>
            </p:cNvSpPr>
            <p:nvPr/>
          </p:nvSpPr>
          <p:spPr bwMode="auto">
            <a:xfrm>
              <a:off x="6213475" y="439387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6" name="Rectangle 334"/>
            <p:cNvSpPr>
              <a:spLocks noChangeArrowheads="1"/>
            </p:cNvSpPr>
            <p:nvPr/>
          </p:nvSpPr>
          <p:spPr bwMode="auto">
            <a:xfrm>
              <a:off x="4767263" y="4439915"/>
              <a:ext cx="80963" cy="8096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7" name="Line 335"/>
            <p:cNvSpPr>
              <a:spLocks noChangeShapeType="1"/>
            </p:cNvSpPr>
            <p:nvPr/>
          </p:nvSpPr>
          <p:spPr bwMode="auto">
            <a:xfrm>
              <a:off x="4629150" y="4481190"/>
              <a:ext cx="3730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Rectangle 395"/>
            <p:cNvSpPr>
              <a:spLocks noChangeArrowheads="1"/>
            </p:cNvSpPr>
            <p:nvPr/>
          </p:nvSpPr>
          <p:spPr bwMode="auto">
            <a:xfrm>
              <a:off x="179512" y="3789040"/>
              <a:ext cx="2316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History of vascular disease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9" name="Rectangle 398"/>
            <p:cNvSpPr>
              <a:spLocks noChangeArrowheads="1"/>
            </p:cNvSpPr>
            <p:nvPr/>
          </p:nvSpPr>
          <p:spPr bwMode="auto">
            <a:xfrm>
              <a:off x="8117494" y="4141465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p=0.18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01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diabetes, treated hypertension and smoking status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302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5510237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5632474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5632474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563406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5632474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5545162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5608662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5543574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5510237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5510237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5545162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848374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6021412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848374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6021412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5018112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5018112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5018112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5018112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501017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501017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5110187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5110187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436840"/>
            <a:ext cx="0" cy="259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Rectangle 137"/>
          <p:cNvSpPr>
            <a:spLocks noChangeArrowheads="1"/>
          </p:cNvSpPr>
          <p:nvPr/>
        </p:nvSpPr>
        <p:spPr bwMode="auto">
          <a:xfrm>
            <a:off x="179512" y="2591527"/>
            <a:ext cx="13590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Type 1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3" name="Rectangle 138"/>
          <p:cNvSpPr>
            <a:spLocks noChangeArrowheads="1"/>
          </p:cNvSpPr>
          <p:nvPr/>
        </p:nvSpPr>
        <p:spPr bwMode="auto">
          <a:xfrm>
            <a:off x="1889888" y="2578827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 145 (4.5)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4" name="Rectangle 139"/>
          <p:cNvSpPr>
            <a:spLocks noChangeArrowheads="1"/>
          </p:cNvSpPr>
          <p:nvPr/>
        </p:nvSpPr>
        <p:spPr bwMode="auto">
          <a:xfrm>
            <a:off x="2943988" y="2578827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 192 (6.0)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5" name="Rectangle 140"/>
          <p:cNvSpPr>
            <a:spLocks noChangeArrowheads="1"/>
          </p:cNvSpPr>
          <p:nvPr/>
        </p:nvSpPr>
        <p:spPr bwMode="auto">
          <a:xfrm>
            <a:off x="6228184" y="257882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0.77 (0.58 - 1.01)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6" name="Rectangle 143"/>
          <p:cNvSpPr>
            <a:spLocks noChangeArrowheads="1"/>
          </p:cNvSpPr>
          <p:nvPr/>
        </p:nvSpPr>
        <p:spPr bwMode="auto">
          <a:xfrm>
            <a:off x="179512" y="2789964"/>
            <a:ext cx="13093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Type 2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7" name="Rectangle 145"/>
          <p:cNvSpPr>
            <a:spLocks noChangeArrowheads="1"/>
          </p:cNvSpPr>
          <p:nvPr/>
        </p:nvSpPr>
        <p:spPr bwMode="auto">
          <a:xfrm>
            <a:off x="1850200" y="27788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2593 (4.2)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8" name="Rectangle 146"/>
          <p:cNvSpPr>
            <a:spLocks noChangeArrowheads="1"/>
          </p:cNvSpPr>
          <p:nvPr/>
        </p:nvSpPr>
        <p:spPr bwMode="auto">
          <a:xfrm>
            <a:off x="2904300" y="27788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3028 (5.1)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9" name="Rectangle 147"/>
          <p:cNvSpPr>
            <a:spLocks noChangeArrowheads="1"/>
          </p:cNvSpPr>
          <p:nvPr/>
        </p:nvSpPr>
        <p:spPr bwMode="auto">
          <a:xfrm>
            <a:off x="6228184" y="277885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(0.74 - 0.86)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0" name="Rectangle 150"/>
          <p:cNvSpPr>
            <a:spLocks noChangeArrowheads="1"/>
          </p:cNvSpPr>
          <p:nvPr/>
        </p:nvSpPr>
        <p:spPr bwMode="auto">
          <a:xfrm>
            <a:off x="179512" y="2991577"/>
            <a:ext cx="10050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1" name="Rectangle 151"/>
          <p:cNvSpPr>
            <a:spLocks noChangeArrowheads="1"/>
          </p:cNvSpPr>
          <p:nvPr/>
        </p:nvSpPr>
        <p:spPr bwMode="auto">
          <a:xfrm>
            <a:off x="1850200" y="297887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8484 (3.2)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2" name="Rectangle 152"/>
          <p:cNvSpPr>
            <a:spLocks noChangeArrowheads="1"/>
          </p:cNvSpPr>
          <p:nvPr/>
        </p:nvSpPr>
        <p:spPr bwMode="auto">
          <a:xfrm>
            <a:off x="2866200" y="2978877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10378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3" name="Rectangle 153"/>
          <p:cNvSpPr>
            <a:spLocks noChangeArrowheads="1"/>
          </p:cNvSpPr>
          <p:nvPr/>
        </p:nvSpPr>
        <p:spPr bwMode="auto">
          <a:xfrm>
            <a:off x="6228184" y="297887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(0.76 - 0.82)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4" name="Rectangle 157"/>
          <p:cNvSpPr>
            <a:spLocks noChangeArrowheads="1"/>
          </p:cNvSpPr>
          <p:nvPr/>
        </p:nvSpPr>
        <p:spPr bwMode="auto">
          <a:xfrm>
            <a:off x="179512" y="3578952"/>
            <a:ext cx="33932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5" name="Rectangle 161"/>
          <p:cNvSpPr>
            <a:spLocks noChangeArrowheads="1"/>
          </p:cNvSpPr>
          <p:nvPr/>
        </p:nvSpPr>
        <p:spPr bwMode="auto">
          <a:xfrm>
            <a:off x="1850200" y="3580539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6374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6" name="Rectangle 162"/>
          <p:cNvSpPr>
            <a:spLocks noChangeArrowheads="1"/>
          </p:cNvSpPr>
          <p:nvPr/>
        </p:nvSpPr>
        <p:spPr bwMode="auto">
          <a:xfrm>
            <a:off x="2904300" y="3580539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7565 (4.5)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7" name="Rectangle 163"/>
          <p:cNvSpPr>
            <a:spLocks noChangeArrowheads="1"/>
          </p:cNvSpPr>
          <p:nvPr/>
        </p:nvSpPr>
        <p:spPr bwMode="auto">
          <a:xfrm>
            <a:off x="6228184" y="3580539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(0.77 - 0.84)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8" name="Rectangle 166"/>
          <p:cNvSpPr>
            <a:spLocks noChangeArrowheads="1"/>
          </p:cNvSpPr>
          <p:nvPr/>
        </p:nvSpPr>
        <p:spPr bwMode="auto">
          <a:xfrm>
            <a:off x="179512" y="3778977"/>
            <a:ext cx="2789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9" name="Rectangle 169"/>
          <p:cNvSpPr>
            <a:spLocks noChangeArrowheads="1"/>
          </p:cNvSpPr>
          <p:nvPr/>
        </p:nvSpPr>
        <p:spPr bwMode="auto">
          <a:xfrm>
            <a:off x="1850200" y="3780564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4656 (2.8)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0" name="Rectangle 170"/>
          <p:cNvSpPr>
            <a:spLocks noChangeArrowheads="1"/>
          </p:cNvSpPr>
          <p:nvPr/>
        </p:nvSpPr>
        <p:spPr bwMode="auto">
          <a:xfrm>
            <a:off x="2904300" y="3780564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5815 (3.5)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1" name="Rectangle 171"/>
          <p:cNvSpPr>
            <a:spLocks noChangeArrowheads="1"/>
          </p:cNvSpPr>
          <p:nvPr/>
        </p:nvSpPr>
        <p:spPr bwMode="auto">
          <a:xfrm>
            <a:off x="6228184" y="3780564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0.77 (0.73 - 0.81)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2" name="Rectangle 174"/>
          <p:cNvSpPr>
            <a:spLocks noChangeArrowheads="1"/>
          </p:cNvSpPr>
          <p:nvPr/>
        </p:nvSpPr>
        <p:spPr bwMode="auto">
          <a:xfrm>
            <a:off x="179512" y="4394927"/>
            <a:ext cx="13721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Current smokers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3" name="Rectangle 176"/>
          <p:cNvSpPr>
            <a:spLocks noChangeArrowheads="1"/>
          </p:cNvSpPr>
          <p:nvPr/>
        </p:nvSpPr>
        <p:spPr bwMode="auto">
          <a:xfrm>
            <a:off x="1850200" y="438222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2303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4" name="Rectangle 177"/>
          <p:cNvSpPr>
            <a:spLocks noChangeArrowheads="1"/>
          </p:cNvSpPr>
          <p:nvPr/>
        </p:nvSpPr>
        <p:spPr bwMode="auto">
          <a:xfrm>
            <a:off x="2904300" y="438222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2922 (4.7)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5" name="Rectangle 178"/>
          <p:cNvSpPr>
            <a:spLocks noChangeArrowheads="1"/>
          </p:cNvSpPr>
          <p:nvPr/>
        </p:nvSpPr>
        <p:spPr bwMode="auto">
          <a:xfrm>
            <a:off x="6228184" y="438222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(0.73 - 0.85)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6" name="Rectangle 181"/>
          <p:cNvSpPr>
            <a:spLocks noChangeArrowheads="1"/>
          </p:cNvSpPr>
          <p:nvPr/>
        </p:nvSpPr>
        <p:spPr bwMode="auto">
          <a:xfrm>
            <a:off x="179512" y="4596539"/>
            <a:ext cx="1114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Non-smokers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7" name="Rectangle 183"/>
          <p:cNvSpPr>
            <a:spLocks noChangeArrowheads="1"/>
          </p:cNvSpPr>
          <p:nvPr/>
        </p:nvSpPr>
        <p:spPr bwMode="auto">
          <a:xfrm>
            <a:off x="1850200" y="45822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8979 (3.2)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8" name="Rectangle 184"/>
          <p:cNvSpPr>
            <a:spLocks noChangeArrowheads="1"/>
          </p:cNvSpPr>
          <p:nvPr/>
        </p:nvSpPr>
        <p:spPr bwMode="auto">
          <a:xfrm>
            <a:off x="2866200" y="4582252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10749 (3.9)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9" name="Rectangle 185"/>
          <p:cNvSpPr>
            <a:spLocks noChangeArrowheads="1"/>
          </p:cNvSpPr>
          <p:nvPr/>
        </p:nvSpPr>
        <p:spPr bwMode="auto">
          <a:xfrm>
            <a:off x="6228184" y="458225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(0.76 - 0.82)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0" name="Rectangle 141"/>
          <p:cNvSpPr>
            <a:spLocks noChangeArrowheads="1"/>
          </p:cNvSpPr>
          <p:nvPr/>
        </p:nvSpPr>
        <p:spPr bwMode="auto">
          <a:xfrm>
            <a:off x="4853757" y="2655027"/>
            <a:ext cx="23813" cy="25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1" name="Line 142"/>
          <p:cNvSpPr>
            <a:spLocks noChangeShapeType="1"/>
          </p:cNvSpPr>
          <p:nvPr/>
        </p:nvSpPr>
        <p:spPr bwMode="auto">
          <a:xfrm>
            <a:off x="4315594" y="2666139"/>
            <a:ext cx="12763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2" name="Rectangle 148"/>
          <p:cNvSpPr>
            <a:spLocks noChangeArrowheads="1"/>
          </p:cNvSpPr>
          <p:nvPr/>
        </p:nvSpPr>
        <p:spPr bwMode="auto">
          <a:xfrm>
            <a:off x="4920432" y="2821714"/>
            <a:ext cx="92075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3" name="Line 149"/>
          <p:cNvSpPr>
            <a:spLocks noChangeShapeType="1"/>
          </p:cNvSpPr>
          <p:nvPr/>
        </p:nvSpPr>
        <p:spPr bwMode="auto">
          <a:xfrm>
            <a:off x="4796607" y="2867752"/>
            <a:ext cx="3524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" name="Rectangle 154"/>
          <p:cNvSpPr>
            <a:spLocks noChangeArrowheads="1"/>
          </p:cNvSpPr>
          <p:nvPr/>
        </p:nvSpPr>
        <p:spPr bwMode="auto">
          <a:xfrm>
            <a:off x="4828357" y="2980464"/>
            <a:ext cx="174625" cy="1746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5" name="Line 155"/>
          <p:cNvSpPr>
            <a:spLocks noChangeShapeType="1"/>
          </p:cNvSpPr>
          <p:nvPr/>
        </p:nvSpPr>
        <p:spPr bwMode="auto">
          <a:xfrm>
            <a:off x="4828357" y="3067777"/>
            <a:ext cx="179388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6" name="Line 156"/>
          <p:cNvSpPr>
            <a:spLocks noChangeShapeType="1"/>
          </p:cNvSpPr>
          <p:nvPr/>
        </p:nvSpPr>
        <p:spPr bwMode="auto">
          <a:xfrm>
            <a:off x="4828357" y="3067777"/>
            <a:ext cx="179388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7" name="Rectangle 164"/>
          <p:cNvSpPr>
            <a:spLocks noChangeArrowheads="1"/>
          </p:cNvSpPr>
          <p:nvPr/>
        </p:nvSpPr>
        <p:spPr bwMode="auto">
          <a:xfrm>
            <a:off x="4898207" y="3596414"/>
            <a:ext cx="146050" cy="1444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8" name="Line 165"/>
          <p:cNvSpPr>
            <a:spLocks noChangeShapeType="1"/>
          </p:cNvSpPr>
          <p:nvPr/>
        </p:nvSpPr>
        <p:spPr bwMode="auto">
          <a:xfrm>
            <a:off x="4860107" y="3669439"/>
            <a:ext cx="2254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9" name="Rectangle 172"/>
          <p:cNvSpPr>
            <a:spLocks noChangeArrowheads="1"/>
          </p:cNvSpPr>
          <p:nvPr/>
        </p:nvSpPr>
        <p:spPr bwMode="auto">
          <a:xfrm>
            <a:off x="4802957" y="3802789"/>
            <a:ext cx="133350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0" name="Line 173"/>
          <p:cNvSpPr>
            <a:spLocks noChangeShapeType="1"/>
          </p:cNvSpPr>
          <p:nvPr/>
        </p:nvSpPr>
        <p:spPr bwMode="auto">
          <a:xfrm>
            <a:off x="4756919" y="3869464"/>
            <a:ext cx="2317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1" name="Rectangle 179"/>
          <p:cNvSpPr>
            <a:spLocks noChangeArrowheads="1"/>
          </p:cNvSpPr>
          <p:nvPr/>
        </p:nvSpPr>
        <p:spPr bwMode="auto">
          <a:xfrm>
            <a:off x="4872807" y="4425089"/>
            <a:ext cx="93663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2" name="Line 180"/>
          <p:cNvSpPr>
            <a:spLocks noChangeShapeType="1"/>
          </p:cNvSpPr>
          <p:nvPr/>
        </p:nvSpPr>
        <p:spPr bwMode="auto">
          <a:xfrm>
            <a:off x="4755332" y="4471127"/>
            <a:ext cx="3397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3" name="Rectangle 186"/>
          <p:cNvSpPr>
            <a:spLocks noChangeArrowheads="1"/>
          </p:cNvSpPr>
          <p:nvPr/>
        </p:nvSpPr>
        <p:spPr bwMode="auto">
          <a:xfrm>
            <a:off x="4842644" y="4583839"/>
            <a:ext cx="177800" cy="1762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" name="Line 187"/>
          <p:cNvSpPr>
            <a:spLocks noChangeShapeType="1"/>
          </p:cNvSpPr>
          <p:nvPr/>
        </p:nvSpPr>
        <p:spPr bwMode="auto">
          <a:xfrm>
            <a:off x="4842644" y="4671152"/>
            <a:ext cx="1809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Line 188"/>
          <p:cNvSpPr>
            <a:spLocks noChangeShapeType="1"/>
          </p:cNvSpPr>
          <p:nvPr/>
        </p:nvSpPr>
        <p:spPr bwMode="auto">
          <a:xfrm>
            <a:off x="4842644" y="4671152"/>
            <a:ext cx="1809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53"/>
          <p:cNvSpPr>
            <a:spLocks noChangeArrowheads="1"/>
          </p:cNvSpPr>
          <p:nvPr/>
        </p:nvSpPr>
        <p:spPr bwMode="auto">
          <a:xfrm>
            <a:off x="179512" y="2385152"/>
            <a:ext cx="74539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" name="Rectangle 254"/>
          <p:cNvSpPr>
            <a:spLocks noChangeArrowheads="1"/>
          </p:cNvSpPr>
          <p:nvPr/>
        </p:nvSpPr>
        <p:spPr bwMode="auto">
          <a:xfrm>
            <a:off x="8094663" y="2726465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p=0.78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" name="Rectangle 255"/>
          <p:cNvSpPr>
            <a:spLocks noChangeArrowheads="1"/>
          </p:cNvSpPr>
          <p:nvPr/>
        </p:nvSpPr>
        <p:spPr bwMode="auto">
          <a:xfrm>
            <a:off x="179512" y="3374165"/>
            <a:ext cx="1807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Treated hypertension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9" name="Rectangle 259"/>
          <p:cNvSpPr>
            <a:spLocks noChangeArrowheads="1"/>
          </p:cNvSpPr>
          <p:nvPr/>
        </p:nvSpPr>
        <p:spPr bwMode="auto">
          <a:xfrm>
            <a:off x="8094663" y="3628165"/>
            <a:ext cx="5380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p=0.11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0" name="Rectangle 260"/>
          <p:cNvSpPr>
            <a:spLocks noChangeArrowheads="1"/>
          </p:cNvSpPr>
          <p:nvPr/>
        </p:nvSpPr>
        <p:spPr bwMode="auto">
          <a:xfrm>
            <a:off x="179512" y="4175852"/>
            <a:ext cx="13320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Smoking status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1" name="Rectangle 261"/>
          <p:cNvSpPr>
            <a:spLocks noChangeArrowheads="1"/>
          </p:cNvSpPr>
          <p:nvPr/>
        </p:nvSpPr>
        <p:spPr bwMode="auto">
          <a:xfrm>
            <a:off x="8094663" y="4429852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p=0.88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25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5-year predicted MVE risk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223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4379094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4501331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450133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4502919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450133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611703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162474" y="1800756"/>
            <a:ext cx="4809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4414019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4477519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4412431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4379094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4379094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4414019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471723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4890269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471723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4890269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3886969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3886969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3886969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3886969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3879031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3879031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397904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397904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6" name="Line 384"/>
          <p:cNvSpPr>
            <a:spLocks noChangeShapeType="1"/>
          </p:cNvSpPr>
          <p:nvPr/>
        </p:nvSpPr>
        <p:spPr bwMode="auto">
          <a:xfrm flipV="1">
            <a:off x="4919663" y="3879031"/>
            <a:ext cx="0" cy="2000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16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8860" y="2359555"/>
            <a:ext cx="8519497" cy="1231444"/>
            <a:chOff x="148860" y="2492896"/>
            <a:chExt cx="8519497" cy="1231444"/>
          </a:xfrm>
        </p:grpSpPr>
        <p:sp>
          <p:nvSpPr>
            <p:cNvPr id="47" name="Rectangle 336"/>
            <p:cNvSpPr>
              <a:spLocks noChangeArrowheads="1"/>
            </p:cNvSpPr>
            <p:nvPr/>
          </p:nvSpPr>
          <p:spPr bwMode="auto">
            <a:xfrm>
              <a:off x="148860" y="2710384"/>
              <a:ext cx="5127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&lt; 5%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Rectangle 337"/>
            <p:cNvSpPr>
              <a:spLocks noChangeArrowheads="1"/>
            </p:cNvSpPr>
            <p:nvPr/>
          </p:nvSpPr>
          <p:spPr bwMode="auto">
            <a:xfrm>
              <a:off x="1909763" y="2699271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167 (0.4)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9" name="Rectangle 338"/>
            <p:cNvSpPr>
              <a:spLocks noChangeArrowheads="1"/>
            </p:cNvSpPr>
            <p:nvPr/>
          </p:nvSpPr>
          <p:spPr bwMode="auto">
            <a:xfrm>
              <a:off x="2957513" y="2699271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254 (0.6)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0" name="Rectangle 339"/>
            <p:cNvSpPr>
              <a:spLocks noChangeArrowheads="1"/>
            </p:cNvSpPr>
            <p:nvPr/>
          </p:nvSpPr>
          <p:spPr bwMode="auto">
            <a:xfrm>
              <a:off x="6213475" y="2699271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0.62 (0.47 - 0.81)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Rectangle 340"/>
            <p:cNvSpPr>
              <a:spLocks noChangeArrowheads="1"/>
            </p:cNvSpPr>
            <p:nvPr/>
          </p:nvSpPr>
          <p:spPr bwMode="auto">
            <a:xfrm>
              <a:off x="4403725" y="2773884"/>
              <a:ext cx="23813" cy="254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Line 341"/>
            <p:cNvSpPr>
              <a:spLocks noChangeShapeType="1"/>
            </p:cNvSpPr>
            <p:nvPr/>
          </p:nvSpPr>
          <p:spPr bwMode="auto">
            <a:xfrm flipH="1">
              <a:off x="4064000" y="2786584"/>
              <a:ext cx="15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Freeform 342"/>
            <p:cNvSpPr>
              <a:spLocks/>
            </p:cNvSpPr>
            <p:nvPr/>
          </p:nvSpPr>
          <p:spPr bwMode="auto">
            <a:xfrm>
              <a:off x="4064000" y="2754834"/>
              <a:ext cx="52388" cy="61913"/>
            </a:xfrm>
            <a:custGeom>
              <a:avLst/>
              <a:gdLst>
                <a:gd name="T0" fmla="*/ 62 w 62"/>
                <a:gd name="T1" fmla="*/ 0 h 72"/>
                <a:gd name="T2" fmla="*/ 0 w 62"/>
                <a:gd name="T3" fmla="*/ 36 h 72"/>
                <a:gd name="T4" fmla="*/ 62 w 62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62" y="0"/>
                  </a:moveTo>
                  <a:lnTo>
                    <a:pt x="0" y="36"/>
                  </a:lnTo>
                  <a:lnTo>
                    <a:pt x="62" y="72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Line 343"/>
            <p:cNvSpPr>
              <a:spLocks noChangeShapeType="1"/>
            </p:cNvSpPr>
            <p:nvPr/>
          </p:nvSpPr>
          <p:spPr bwMode="auto">
            <a:xfrm>
              <a:off x="4064000" y="2786584"/>
              <a:ext cx="92551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Rectangle 344"/>
            <p:cNvSpPr>
              <a:spLocks noChangeArrowheads="1"/>
            </p:cNvSpPr>
            <p:nvPr/>
          </p:nvSpPr>
          <p:spPr bwMode="auto">
            <a:xfrm>
              <a:off x="249362" y="2883421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6" name="Rectangle 345"/>
            <p:cNvSpPr>
              <a:spLocks noChangeArrowheads="1"/>
            </p:cNvSpPr>
            <p:nvPr/>
          </p:nvSpPr>
          <p:spPr bwMode="auto">
            <a:xfrm>
              <a:off x="357312" y="2900884"/>
              <a:ext cx="1490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Rectangle 346"/>
            <p:cNvSpPr>
              <a:spLocks noChangeArrowheads="1"/>
            </p:cNvSpPr>
            <p:nvPr/>
          </p:nvSpPr>
          <p:spPr bwMode="auto">
            <a:xfrm>
              <a:off x="522202" y="2900884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10%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8" name="Rectangle 347"/>
            <p:cNvSpPr>
              <a:spLocks noChangeArrowheads="1"/>
            </p:cNvSpPr>
            <p:nvPr/>
          </p:nvSpPr>
          <p:spPr bwMode="auto">
            <a:xfrm>
              <a:off x="1909763" y="2897709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606 (1.1)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9" name="Rectangle 348"/>
            <p:cNvSpPr>
              <a:spLocks noChangeArrowheads="1"/>
            </p:cNvSpPr>
            <p:nvPr/>
          </p:nvSpPr>
          <p:spPr bwMode="auto">
            <a:xfrm>
              <a:off x="2957513" y="2897709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847 (1.6)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0" name="Rectangle 349"/>
            <p:cNvSpPr>
              <a:spLocks noChangeArrowheads="1"/>
            </p:cNvSpPr>
            <p:nvPr/>
          </p:nvSpPr>
          <p:spPr bwMode="auto">
            <a:xfrm>
              <a:off x="6213475" y="289770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0.69 (0.60 - 0.79)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1" name="Rectangle 350"/>
            <p:cNvSpPr>
              <a:spLocks noChangeArrowheads="1"/>
            </p:cNvSpPr>
            <p:nvPr/>
          </p:nvSpPr>
          <p:spPr bwMode="auto">
            <a:xfrm>
              <a:off x="4610100" y="2961209"/>
              <a:ext cx="49213" cy="4921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Line 351"/>
            <p:cNvSpPr>
              <a:spLocks noChangeShapeType="1"/>
            </p:cNvSpPr>
            <p:nvPr/>
          </p:nvSpPr>
          <p:spPr bwMode="auto">
            <a:xfrm>
              <a:off x="4373563" y="2986609"/>
              <a:ext cx="5603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Rectangle 352"/>
            <p:cNvSpPr>
              <a:spLocks noChangeArrowheads="1"/>
            </p:cNvSpPr>
            <p:nvPr/>
          </p:nvSpPr>
          <p:spPr bwMode="auto">
            <a:xfrm>
              <a:off x="249362" y="3083446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4" name="Rectangle 353"/>
            <p:cNvSpPr>
              <a:spLocks noChangeArrowheads="1"/>
            </p:cNvSpPr>
            <p:nvPr/>
          </p:nvSpPr>
          <p:spPr bwMode="auto">
            <a:xfrm>
              <a:off x="357312" y="3100909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5" name="Rectangle 354"/>
            <p:cNvSpPr>
              <a:spLocks noChangeArrowheads="1"/>
            </p:cNvSpPr>
            <p:nvPr/>
          </p:nvSpPr>
          <p:spPr bwMode="auto">
            <a:xfrm>
              <a:off x="616155" y="3100909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20%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6" name="Rectangle 355"/>
            <p:cNvSpPr>
              <a:spLocks noChangeArrowheads="1"/>
            </p:cNvSpPr>
            <p:nvPr/>
          </p:nvSpPr>
          <p:spPr bwMode="auto">
            <a:xfrm>
              <a:off x="1870075" y="309773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3615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7" name="Rectangle 356"/>
            <p:cNvSpPr>
              <a:spLocks noChangeArrowheads="1"/>
            </p:cNvSpPr>
            <p:nvPr/>
          </p:nvSpPr>
          <p:spPr bwMode="auto">
            <a:xfrm>
              <a:off x="2917825" y="309773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4195 (3.5)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8" name="Rectangle 357"/>
            <p:cNvSpPr>
              <a:spLocks noChangeArrowheads="1"/>
            </p:cNvSpPr>
            <p:nvPr/>
          </p:nvSpPr>
          <p:spPr bwMode="auto">
            <a:xfrm>
              <a:off x="6213475" y="309773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(0.74 - 0.85)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9" name="Rectangle 358"/>
            <p:cNvSpPr>
              <a:spLocks noChangeArrowheads="1"/>
            </p:cNvSpPr>
            <p:nvPr/>
          </p:nvSpPr>
          <p:spPr bwMode="auto">
            <a:xfrm>
              <a:off x="4884738" y="3137421"/>
              <a:ext cx="98425" cy="9683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" name="Line 359"/>
            <p:cNvSpPr>
              <a:spLocks noChangeShapeType="1"/>
            </p:cNvSpPr>
            <p:nvPr/>
          </p:nvSpPr>
          <p:spPr bwMode="auto">
            <a:xfrm>
              <a:off x="4776788" y="3185046"/>
              <a:ext cx="3254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1" name="Rectangle 360"/>
            <p:cNvSpPr>
              <a:spLocks noChangeArrowheads="1"/>
            </p:cNvSpPr>
            <p:nvPr/>
          </p:nvSpPr>
          <p:spPr bwMode="auto">
            <a:xfrm>
              <a:off x="249362" y="3283471"/>
              <a:ext cx="1426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Rectangle 361"/>
            <p:cNvSpPr>
              <a:spLocks noChangeArrowheads="1"/>
            </p:cNvSpPr>
            <p:nvPr/>
          </p:nvSpPr>
          <p:spPr bwMode="auto">
            <a:xfrm>
              <a:off x="357312" y="3300934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3" name="Rectangle 362"/>
            <p:cNvSpPr>
              <a:spLocks noChangeArrowheads="1"/>
            </p:cNvSpPr>
            <p:nvPr/>
          </p:nvSpPr>
          <p:spPr bwMode="auto">
            <a:xfrm>
              <a:off x="616155" y="3300934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4" name="Rectangle 363"/>
            <p:cNvSpPr>
              <a:spLocks noChangeArrowheads="1"/>
            </p:cNvSpPr>
            <p:nvPr/>
          </p:nvSpPr>
          <p:spPr bwMode="auto">
            <a:xfrm>
              <a:off x="1870075" y="329775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4109 (4.7)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5" name="Rectangle 364"/>
            <p:cNvSpPr>
              <a:spLocks noChangeArrowheads="1"/>
            </p:cNvSpPr>
            <p:nvPr/>
          </p:nvSpPr>
          <p:spPr bwMode="auto">
            <a:xfrm>
              <a:off x="2917825" y="329775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4919 (5.8)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6" name="Rectangle 365"/>
            <p:cNvSpPr>
              <a:spLocks noChangeArrowheads="1"/>
            </p:cNvSpPr>
            <p:nvPr/>
          </p:nvSpPr>
          <p:spPr bwMode="auto">
            <a:xfrm>
              <a:off x="6213475" y="329775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0.81 (0.77 - 0.86)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7" name="Rectangle 366"/>
            <p:cNvSpPr>
              <a:spLocks noChangeArrowheads="1"/>
            </p:cNvSpPr>
            <p:nvPr/>
          </p:nvSpPr>
          <p:spPr bwMode="auto">
            <a:xfrm>
              <a:off x="4924425" y="3326334"/>
              <a:ext cx="117475" cy="1174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Line 367"/>
            <p:cNvSpPr>
              <a:spLocks noChangeShapeType="1"/>
            </p:cNvSpPr>
            <p:nvPr/>
          </p:nvSpPr>
          <p:spPr bwMode="auto">
            <a:xfrm>
              <a:off x="4849813" y="3385071"/>
              <a:ext cx="2746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" name="Rectangle 368"/>
            <p:cNvSpPr>
              <a:spLocks noChangeArrowheads="1"/>
            </p:cNvSpPr>
            <p:nvPr/>
          </p:nvSpPr>
          <p:spPr bwMode="auto">
            <a:xfrm>
              <a:off x="249362" y="3491434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0" name="Rectangle 369"/>
            <p:cNvSpPr>
              <a:spLocks noChangeArrowheads="1"/>
            </p:cNvSpPr>
            <p:nvPr/>
          </p:nvSpPr>
          <p:spPr bwMode="auto">
            <a:xfrm>
              <a:off x="357312" y="3508896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Rectangle 371"/>
            <p:cNvSpPr>
              <a:spLocks noChangeArrowheads="1"/>
            </p:cNvSpPr>
            <p:nvPr/>
          </p:nvSpPr>
          <p:spPr bwMode="auto">
            <a:xfrm>
              <a:off x="1870075" y="34977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2787 (7.6)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2" name="Rectangle 372"/>
            <p:cNvSpPr>
              <a:spLocks noChangeArrowheads="1"/>
            </p:cNvSpPr>
            <p:nvPr/>
          </p:nvSpPr>
          <p:spPr bwMode="auto">
            <a:xfrm>
              <a:off x="2917825" y="34977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3458 (9.8)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3" name="Rectangle 373"/>
            <p:cNvSpPr>
              <a:spLocks noChangeArrowheads="1"/>
            </p:cNvSpPr>
            <p:nvPr/>
          </p:nvSpPr>
          <p:spPr bwMode="auto">
            <a:xfrm>
              <a:off x="6213475" y="349778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(0.74 - 0.84)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4" name="Rectangle 374"/>
            <p:cNvSpPr>
              <a:spLocks noChangeArrowheads="1"/>
            </p:cNvSpPr>
            <p:nvPr/>
          </p:nvSpPr>
          <p:spPr bwMode="auto">
            <a:xfrm>
              <a:off x="4864100" y="3527946"/>
              <a:ext cx="114300" cy="1143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Line 375"/>
            <p:cNvSpPr>
              <a:spLocks noChangeShapeType="1"/>
            </p:cNvSpPr>
            <p:nvPr/>
          </p:nvSpPr>
          <p:spPr bwMode="auto">
            <a:xfrm>
              <a:off x="4786313" y="3585096"/>
              <a:ext cx="2762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" name="Rectangle 399"/>
            <p:cNvSpPr>
              <a:spLocks noChangeArrowheads="1"/>
            </p:cNvSpPr>
            <p:nvPr/>
          </p:nvSpPr>
          <p:spPr bwMode="auto">
            <a:xfrm>
              <a:off x="179512" y="2492896"/>
              <a:ext cx="133530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5-year MVE risk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7" name="Rectangle 401"/>
            <p:cNvSpPr>
              <a:spLocks noChangeArrowheads="1"/>
            </p:cNvSpPr>
            <p:nvPr/>
          </p:nvSpPr>
          <p:spPr bwMode="auto">
            <a:xfrm>
              <a:off x="8117494" y="3046934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p=0.04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89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7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528888" y="1228726"/>
            <a:ext cx="4462463" cy="4605338"/>
          </a:xfrm>
          <a:custGeom>
            <a:avLst/>
            <a:gdLst>
              <a:gd name="T0" fmla="*/ 0 w 7027"/>
              <a:gd name="T1" fmla="*/ 0 h 7254"/>
              <a:gd name="T2" fmla="*/ 0 w 7027"/>
              <a:gd name="T3" fmla="*/ 7254 h 7254"/>
              <a:gd name="T4" fmla="*/ 7027 w 7027"/>
              <a:gd name="T5" fmla="*/ 7254 h 7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27" h="7254">
                <a:moveTo>
                  <a:pt x="0" y="0"/>
                </a:moveTo>
                <a:lnTo>
                  <a:pt x="0" y="7254"/>
                </a:lnTo>
                <a:lnTo>
                  <a:pt x="7027" y="7254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528888" y="5834063"/>
            <a:ext cx="44624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52888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8257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12420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42106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71951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01637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31323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61168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49085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20541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50386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580072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609917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639603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669290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69913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2528888" y="5834063"/>
            <a:ext cx="44624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2528888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4016375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5503863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991350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2528888" y="1228726"/>
            <a:ext cx="0" cy="46053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2465388" y="5834063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H="1">
            <a:off x="2465388" y="517207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H="1">
            <a:off x="2465388" y="447357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>
            <a:off x="2465388" y="3735388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Line 33"/>
          <p:cNvSpPr>
            <a:spLocks noChangeShapeType="1"/>
          </p:cNvSpPr>
          <p:nvPr/>
        </p:nvSpPr>
        <p:spPr bwMode="auto">
          <a:xfrm flipH="1">
            <a:off x="2465388" y="2952751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H="1">
            <a:off x="2465388" y="2119313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8" name="Line 35"/>
          <p:cNvSpPr>
            <a:spLocks noChangeShapeType="1"/>
          </p:cNvSpPr>
          <p:nvPr/>
        </p:nvSpPr>
        <p:spPr bwMode="auto">
          <a:xfrm flipH="1">
            <a:off x="2465388" y="122872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9" name="Rectangle 36"/>
          <p:cNvSpPr>
            <a:spLocks noChangeArrowheads="1"/>
          </p:cNvSpPr>
          <p:nvPr/>
        </p:nvSpPr>
        <p:spPr bwMode="auto">
          <a:xfrm>
            <a:off x="3177862" y="6309320"/>
            <a:ext cx="312233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Mean 1-year LDL cholesterol difference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39"/>
          <p:cNvSpPr>
            <a:spLocks noChangeArrowheads="1"/>
          </p:cNvSpPr>
          <p:nvPr/>
        </p:nvSpPr>
        <p:spPr bwMode="auto">
          <a:xfrm>
            <a:off x="3344549" y="6528395"/>
            <a:ext cx="28533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between treatment groups 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" name="Rectangle 41"/>
          <p:cNvSpPr>
            <a:spLocks noChangeArrowheads="1"/>
          </p:cNvSpPr>
          <p:nvPr/>
        </p:nvSpPr>
        <p:spPr bwMode="auto">
          <a:xfrm rot="16200000">
            <a:off x="626419" y="3610203"/>
            <a:ext cx="19396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Proportional reduction 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" name="Rectangle 43"/>
          <p:cNvSpPr>
            <a:spLocks noChangeArrowheads="1"/>
          </p:cNvSpPr>
          <p:nvPr/>
        </p:nvSpPr>
        <p:spPr bwMode="auto">
          <a:xfrm rot="16200000">
            <a:off x="432721" y="3551741"/>
            <a:ext cx="27651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major vascular event rate (95% CI)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2141538" y="5743576"/>
            <a:ext cx="2404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49"/>
          <p:cNvSpPr>
            <a:spLocks noChangeArrowheads="1"/>
          </p:cNvSpPr>
          <p:nvPr/>
        </p:nvSpPr>
        <p:spPr bwMode="auto">
          <a:xfrm>
            <a:off x="2051050" y="4383088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4" name="Rectangle 50"/>
          <p:cNvSpPr>
            <a:spLocks noChangeArrowheads="1"/>
          </p:cNvSpPr>
          <p:nvPr/>
        </p:nvSpPr>
        <p:spPr bwMode="auto">
          <a:xfrm>
            <a:off x="2051050" y="2862263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2051050" y="1136651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30%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2414588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7" name="Rectangle 53"/>
          <p:cNvSpPr>
            <a:spLocks noChangeArrowheads="1"/>
          </p:cNvSpPr>
          <p:nvPr/>
        </p:nvSpPr>
        <p:spPr bwMode="auto">
          <a:xfrm>
            <a:off x="3902075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5389563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6875463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Freeform 56"/>
          <p:cNvSpPr>
            <a:spLocks/>
          </p:cNvSpPr>
          <p:nvPr/>
        </p:nvSpPr>
        <p:spPr bwMode="auto">
          <a:xfrm>
            <a:off x="3983038" y="3232151"/>
            <a:ext cx="119063" cy="1114425"/>
          </a:xfrm>
          <a:custGeom>
            <a:avLst/>
            <a:gdLst>
              <a:gd name="T0" fmla="*/ 93 w 187"/>
              <a:gd name="T1" fmla="*/ 0 h 1755"/>
              <a:gd name="T2" fmla="*/ 0 w 187"/>
              <a:gd name="T3" fmla="*/ 877 h 1755"/>
              <a:gd name="T4" fmla="*/ 93 w 187"/>
              <a:gd name="T5" fmla="*/ 1755 h 1755"/>
              <a:gd name="T6" fmla="*/ 187 w 187"/>
              <a:gd name="T7" fmla="*/ 877 h 1755"/>
              <a:gd name="T8" fmla="*/ 93 w 187"/>
              <a:gd name="T9" fmla="*/ 0 h 1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1755">
                <a:moveTo>
                  <a:pt x="93" y="0"/>
                </a:moveTo>
                <a:lnTo>
                  <a:pt x="0" y="877"/>
                </a:lnTo>
                <a:lnTo>
                  <a:pt x="93" y="1755"/>
                </a:lnTo>
                <a:lnTo>
                  <a:pt x="187" y="877"/>
                </a:lnTo>
                <a:lnTo>
                  <a:pt x="9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2849893" y="3560446"/>
            <a:ext cx="104355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 trials with further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3" name="Rectangle 59"/>
          <p:cNvSpPr>
            <a:spLocks noChangeArrowheads="1"/>
          </p:cNvSpPr>
          <p:nvPr/>
        </p:nvSpPr>
        <p:spPr bwMode="auto">
          <a:xfrm>
            <a:off x="2921318" y="3714433"/>
            <a:ext cx="90088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0" name="Rectangle 64"/>
          <p:cNvSpPr>
            <a:spLocks noChangeArrowheads="1"/>
          </p:cNvSpPr>
          <p:nvPr/>
        </p:nvSpPr>
        <p:spPr bwMode="auto">
          <a:xfrm>
            <a:off x="2741320" y="3868421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0.5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3" name="Freeform 66"/>
          <p:cNvSpPr>
            <a:spLocks/>
          </p:cNvSpPr>
          <p:nvPr/>
        </p:nvSpPr>
        <p:spPr bwMode="auto">
          <a:xfrm>
            <a:off x="5154613" y="2811463"/>
            <a:ext cx="119063" cy="992188"/>
          </a:xfrm>
          <a:custGeom>
            <a:avLst/>
            <a:gdLst>
              <a:gd name="T0" fmla="*/ 93 w 187"/>
              <a:gd name="T1" fmla="*/ 0 h 1563"/>
              <a:gd name="T2" fmla="*/ 0 w 187"/>
              <a:gd name="T3" fmla="*/ 781 h 1563"/>
              <a:gd name="T4" fmla="*/ 93 w 187"/>
              <a:gd name="T5" fmla="*/ 1563 h 1563"/>
              <a:gd name="T6" fmla="*/ 187 w 187"/>
              <a:gd name="T7" fmla="*/ 781 h 1563"/>
              <a:gd name="T8" fmla="*/ 93 w 187"/>
              <a:gd name="T9" fmla="*/ 0 h 1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1563">
                <a:moveTo>
                  <a:pt x="93" y="0"/>
                </a:moveTo>
                <a:lnTo>
                  <a:pt x="0" y="781"/>
                </a:lnTo>
                <a:lnTo>
                  <a:pt x="93" y="1563"/>
                </a:lnTo>
                <a:lnTo>
                  <a:pt x="187" y="781"/>
                </a:lnTo>
                <a:lnTo>
                  <a:pt x="9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4" name="Rectangle 67"/>
          <p:cNvSpPr>
            <a:spLocks noChangeArrowheads="1"/>
          </p:cNvSpPr>
          <p:nvPr/>
        </p:nvSpPr>
        <p:spPr bwMode="auto">
          <a:xfrm>
            <a:off x="4169544" y="2239011"/>
            <a:ext cx="164628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17 trials with 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4382453" y="2392998"/>
            <a:ext cx="12519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at 1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 &lt;1.1 </a:t>
            </a:r>
            <a:r>
              <a:rPr kumimoji="0" lang="en-US" altLang="en-US" sz="1000" b="0" i="0" u="none" strike="noStrike" cap="none" normalizeH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0" name="Rectangle 73"/>
          <p:cNvSpPr>
            <a:spLocks noChangeArrowheads="1"/>
          </p:cNvSpPr>
          <p:nvPr/>
        </p:nvSpPr>
        <p:spPr bwMode="auto">
          <a:xfrm>
            <a:off x="4367024" y="2546986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0.9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2" name="Freeform 75"/>
          <p:cNvSpPr>
            <a:spLocks/>
          </p:cNvSpPr>
          <p:nvPr/>
        </p:nvSpPr>
        <p:spPr bwMode="auto">
          <a:xfrm>
            <a:off x="6527800" y="1147763"/>
            <a:ext cx="119063" cy="1276350"/>
          </a:xfrm>
          <a:custGeom>
            <a:avLst/>
            <a:gdLst>
              <a:gd name="T0" fmla="*/ 94 w 188"/>
              <a:gd name="T1" fmla="*/ 0 h 2012"/>
              <a:gd name="T2" fmla="*/ 0 w 188"/>
              <a:gd name="T3" fmla="*/ 1007 h 2012"/>
              <a:gd name="T4" fmla="*/ 94 w 188"/>
              <a:gd name="T5" fmla="*/ 2012 h 2012"/>
              <a:gd name="T6" fmla="*/ 188 w 188"/>
              <a:gd name="T7" fmla="*/ 1007 h 2012"/>
              <a:gd name="T8" fmla="*/ 94 w 188"/>
              <a:gd name="T9" fmla="*/ 0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012">
                <a:moveTo>
                  <a:pt x="94" y="0"/>
                </a:moveTo>
                <a:lnTo>
                  <a:pt x="0" y="1007"/>
                </a:lnTo>
                <a:lnTo>
                  <a:pt x="94" y="2012"/>
                </a:lnTo>
                <a:lnTo>
                  <a:pt x="188" y="1007"/>
                </a:lnTo>
                <a:lnTo>
                  <a:pt x="94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33" name="Rectangle 76"/>
          <p:cNvSpPr>
            <a:spLocks noChangeArrowheads="1"/>
          </p:cNvSpPr>
          <p:nvPr/>
        </p:nvSpPr>
        <p:spPr bwMode="auto">
          <a:xfrm>
            <a:off x="4880352" y="1223646"/>
            <a:ext cx="157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 trials with 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5" name="Rectangle 78"/>
          <p:cNvSpPr>
            <a:spLocks noChangeArrowheads="1"/>
          </p:cNvSpPr>
          <p:nvPr/>
        </p:nvSpPr>
        <p:spPr bwMode="auto">
          <a:xfrm>
            <a:off x="5229344" y="1377633"/>
            <a:ext cx="1237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at 1 year &gt;1.1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9" name="Rectangle 82"/>
          <p:cNvSpPr>
            <a:spLocks noChangeArrowheads="1"/>
          </p:cNvSpPr>
          <p:nvPr/>
        </p:nvSpPr>
        <p:spPr bwMode="auto">
          <a:xfrm>
            <a:off x="5229344" y="1530033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1.4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41" name="Line 84"/>
          <p:cNvSpPr>
            <a:spLocks noChangeShapeType="1"/>
          </p:cNvSpPr>
          <p:nvPr/>
        </p:nvSpPr>
        <p:spPr bwMode="auto">
          <a:xfrm flipV="1">
            <a:off x="5503863" y="2790826"/>
            <a:ext cx="0" cy="3043238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42" name="Line 85"/>
          <p:cNvSpPr>
            <a:spLocks noChangeShapeType="1"/>
          </p:cNvSpPr>
          <p:nvPr/>
        </p:nvSpPr>
        <p:spPr bwMode="auto">
          <a:xfrm>
            <a:off x="2528888" y="2790826"/>
            <a:ext cx="29749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43" name="Freeform 86"/>
          <p:cNvSpPr>
            <a:spLocks/>
          </p:cNvSpPr>
          <p:nvPr/>
        </p:nvSpPr>
        <p:spPr bwMode="auto">
          <a:xfrm>
            <a:off x="2539683" y="1186592"/>
            <a:ext cx="4549458" cy="4640486"/>
          </a:xfrm>
          <a:custGeom>
            <a:avLst/>
            <a:gdLst>
              <a:gd name="T0" fmla="*/ 94 w 7027"/>
              <a:gd name="T1" fmla="*/ 7095 h 7191"/>
              <a:gd name="T2" fmla="*/ 234 w 7027"/>
              <a:gd name="T3" fmla="*/ 6951 h 7191"/>
              <a:gd name="T4" fmla="*/ 375 w 7027"/>
              <a:gd name="T5" fmla="*/ 6807 h 7191"/>
              <a:gd name="T6" fmla="*/ 515 w 7027"/>
              <a:gd name="T7" fmla="*/ 6663 h 7191"/>
              <a:gd name="T8" fmla="*/ 656 w 7027"/>
              <a:gd name="T9" fmla="*/ 6519 h 7191"/>
              <a:gd name="T10" fmla="*/ 796 w 7027"/>
              <a:gd name="T11" fmla="*/ 6376 h 7191"/>
              <a:gd name="T12" fmla="*/ 937 w 7027"/>
              <a:gd name="T13" fmla="*/ 6232 h 7191"/>
              <a:gd name="T14" fmla="*/ 1077 w 7027"/>
              <a:gd name="T15" fmla="*/ 6088 h 7191"/>
              <a:gd name="T16" fmla="*/ 1218 w 7027"/>
              <a:gd name="T17" fmla="*/ 5944 h 7191"/>
              <a:gd name="T18" fmla="*/ 1358 w 7027"/>
              <a:gd name="T19" fmla="*/ 5801 h 7191"/>
              <a:gd name="T20" fmla="*/ 1499 w 7027"/>
              <a:gd name="T21" fmla="*/ 5657 h 7191"/>
              <a:gd name="T22" fmla="*/ 1640 w 7027"/>
              <a:gd name="T23" fmla="*/ 5513 h 7191"/>
              <a:gd name="T24" fmla="*/ 1780 w 7027"/>
              <a:gd name="T25" fmla="*/ 5369 h 7191"/>
              <a:gd name="T26" fmla="*/ 1921 w 7027"/>
              <a:gd name="T27" fmla="*/ 5225 h 7191"/>
              <a:gd name="T28" fmla="*/ 2061 w 7027"/>
              <a:gd name="T29" fmla="*/ 5081 h 7191"/>
              <a:gd name="T30" fmla="*/ 2202 w 7027"/>
              <a:gd name="T31" fmla="*/ 4938 h 7191"/>
              <a:gd name="T32" fmla="*/ 2342 w 7027"/>
              <a:gd name="T33" fmla="*/ 4794 h 7191"/>
              <a:gd name="T34" fmla="*/ 2483 w 7027"/>
              <a:gd name="T35" fmla="*/ 4650 h 7191"/>
              <a:gd name="T36" fmla="*/ 2623 w 7027"/>
              <a:gd name="T37" fmla="*/ 4506 h 7191"/>
              <a:gd name="T38" fmla="*/ 2764 w 7027"/>
              <a:gd name="T39" fmla="*/ 4362 h 7191"/>
              <a:gd name="T40" fmla="*/ 2905 w 7027"/>
              <a:gd name="T41" fmla="*/ 4218 h 7191"/>
              <a:gd name="T42" fmla="*/ 3045 w 7027"/>
              <a:gd name="T43" fmla="*/ 4075 h 7191"/>
              <a:gd name="T44" fmla="*/ 3186 w 7027"/>
              <a:gd name="T45" fmla="*/ 3931 h 7191"/>
              <a:gd name="T46" fmla="*/ 3326 w 7027"/>
              <a:gd name="T47" fmla="*/ 3787 h 7191"/>
              <a:gd name="T48" fmla="*/ 3467 w 7027"/>
              <a:gd name="T49" fmla="*/ 3643 h 7191"/>
              <a:gd name="T50" fmla="*/ 3607 w 7027"/>
              <a:gd name="T51" fmla="*/ 3499 h 7191"/>
              <a:gd name="T52" fmla="*/ 3748 w 7027"/>
              <a:gd name="T53" fmla="*/ 3356 h 7191"/>
              <a:gd name="T54" fmla="*/ 3888 w 7027"/>
              <a:gd name="T55" fmla="*/ 3212 h 7191"/>
              <a:gd name="T56" fmla="*/ 4029 w 7027"/>
              <a:gd name="T57" fmla="*/ 3068 h 7191"/>
              <a:gd name="T58" fmla="*/ 4169 w 7027"/>
              <a:gd name="T59" fmla="*/ 2924 h 7191"/>
              <a:gd name="T60" fmla="*/ 4310 w 7027"/>
              <a:gd name="T61" fmla="*/ 2780 h 7191"/>
              <a:gd name="T62" fmla="*/ 4451 w 7027"/>
              <a:gd name="T63" fmla="*/ 2637 h 7191"/>
              <a:gd name="T64" fmla="*/ 4591 w 7027"/>
              <a:gd name="T65" fmla="*/ 2493 h 7191"/>
              <a:gd name="T66" fmla="*/ 4732 w 7027"/>
              <a:gd name="T67" fmla="*/ 2349 h 7191"/>
              <a:gd name="T68" fmla="*/ 4872 w 7027"/>
              <a:gd name="T69" fmla="*/ 2205 h 7191"/>
              <a:gd name="T70" fmla="*/ 5013 w 7027"/>
              <a:gd name="T71" fmla="*/ 2061 h 7191"/>
              <a:gd name="T72" fmla="*/ 5153 w 7027"/>
              <a:gd name="T73" fmla="*/ 1917 h 7191"/>
              <a:gd name="T74" fmla="*/ 5294 w 7027"/>
              <a:gd name="T75" fmla="*/ 1773 h 7191"/>
              <a:gd name="T76" fmla="*/ 5434 w 7027"/>
              <a:gd name="T77" fmla="*/ 1630 h 7191"/>
              <a:gd name="T78" fmla="*/ 5575 w 7027"/>
              <a:gd name="T79" fmla="*/ 1486 h 7191"/>
              <a:gd name="T80" fmla="*/ 5715 w 7027"/>
              <a:gd name="T81" fmla="*/ 1342 h 7191"/>
              <a:gd name="T82" fmla="*/ 5856 w 7027"/>
              <a:gd name="T83" fmla="*/ 1198 h 7191"/>
              <a:gd name="T84" fmla="*/ 5996 w 7027"/>
              <a:gd name="T85" fmla="*/ 1054 h 7191"/>
              <a:gd name="T86" fmla="*/ 6137 w 7027"/>
              <a:gd name="T87" fmla="*/ 911 h 7191"/>
              <a:gd name="T88" fmla="*/ 6277 w 7027"/>
              <a:gd name="T89" fmla="*/ 767 h 7191"/>
              <a:gd name="T90" fmla="*/ 6418 w 7027"/>
              <a:gd name="T91" fmla="*/ 623 h 7191"/>
              <a:gd name="T92" fmla="*/ 6558 w 7027"/>
              <a:gd name="T93" fmla="*/ 479 h 7191"/>
              <a:gd name="T94" fmla="*/ 6699 w 7027"/>
              <a:gd name="T95" fmla="*/ 335 h 7191"/>
              <a:gd name="T96" fmla="*/ 6840 w 7027"/>
              <a:gd name="T97" fmla="*/ 192 h 7191"/>
              <a:gd name="T98" fmla="*/ 6980 w 7027"/>
              <a:gd name="T99" fmla="*/ 48 h 7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027" h="7191">
                <a:moveTo>
                  <a:pt x="0" y="7191"/>
                </a:moveTo>
                <a:lnTo>
                  <a:pt x="47" y="7143"/>
                </a:lnTo>
                <a:lnTo>
                  <a:pt x="94" y="7095"/>
                </a:lnTo>
                <a:lnTo>
                  <a:pt x="141" y="7047"/>
                </a:lnTo>
                <a:lnTo>
                  <a:pt x="187" y="6999"/>
                </a:lnTo>
                <a:lnTo>
                  <a:pt x="234" y="6951"/>
                </a:lnTo>
                <a:lnTo>
                  <a:pt x="281" y="6903"/>
                </a:lnTo>
                <a:lnTo>
                  <a:pt x="328" y="6855"/>
                </a:lnTo>
                <a:lnTo>
                  <a:pt x="375" y="6807"/>
                </a:lnTo>
                <a:lnTo>
                  <a:pt x="422" y="6759"/>
                </a:lnTo>
                <a:lnTo>
                  <a:pt x="468" y="6711"/>
                </a:lnTo>
                <a:lnTo>
                  <a:pt x="515" y="6663"/>
                </a:lnTo>
                <a:lnTo>
                  <a:pt x="562" y="6616"/>
                </a:lnTo>
                <a:lnTo>
                  <a:pt x="609" y="6568"/>
                </a:lnTo>
                <a:lnTo>
                  <a:pt x="656" y="6519"/>
                </a:lnTo>
                <a:lnTo>
                  <a:pt x="703" y="6472"/>
                </a:lnTo>
                <a:lnTo>
                  <a:pt x="750" y="6424"/>
                </a:lnTo>
                <a:lnTo>
                  <a:pt x="796" y="6376"/>
                </a:lnTo>
                <a:lnTo>
                  <a:pt x="843" y="6328"/>
                </a:lnTo>
                <a:lnTo>
                  <a:pt x="890" y="6280"/>
                </a:lnTo>
                <a:lnTo>
                  <a:pt x="937" y="6232"/>
                </a:lnTo>
                <a:lnTo>
                  <a:pt x="984" y="6184"/>
                </a:lnTo>
                <a:lnTo>
                  <a:pt x="1031" y="6136"/>
                </a:lnTo>
                <a:lnTo>
                  <a:pt x="1077" y="6088"/>
                </a:lnTo>
                <a:lnTo>
                  <a:pt x="1124" y="6040"/>
                </a:lnTo>
                <a:lnTo>
                  <a:pt x="1171" y="5992"/>
                </a:lnTo>
                <a:lnTo>
                  <a:pt x="1218" y="5944"/>
                </a:lnTo>
                <a:lnTo>
                  <a:pt x="1265" y="5896"/>
                </a:lnTo>
                <a:lnTo>
                  <a:pt x="1312" y="5848"/>
                </a:lnTo>
                <a:lnTo>
                  <a:pt x="1358" y="5801"/>
                </a:lnTo>
                <a:lnTo>
                  <a:pt x="1405" y="5753"/>
                </a:lnTo>
                <a:lnTo>
                  <a:pt x="1452" y="5705"/>
                </a:lnTo>
                <a:lnTo>
                  <a:pt x="1499" y="5657"/>
                </a:lnTo>
                <a:lnTo>
                  <a:pt x="1546" y="5609"/>
                </a:lnTo>
                <a:lnTo>
                  <a:pt x="1593" y="5561"/>
                </a:lnTo>
                <a:lnTo>
                  <a:pt x="1640" y="5513"/>
                </a:lnTo>
                <a:lnTo>
                  <a:pt x="1687" y="5465"/>
                </a:lnTo>
                <a:lnTo>
                  <a:pt x="1733" y="5417"/>
                </a:lnTo>
                <a:lnTo>
                  <a:pt x="1780" y="5369"/>
                </a:lnTo>
                <a:lnTo>
                  <a:pt x="1827" y="5321"/>
                </a:lnTo>
                <a:lnTo>
                  <a:pt x="1874" y="5273"/>
                </a:lnTo>
                <a:lnTo>
                  <a:pt x="1921" y="5225"/>
                </a:lnTo>
                <a:lnTo>
                  <a:pt x="1967" y="5177"/>
                </a:lnTo>
                <a:lnTo>
                  <a:pt x="2014" y="5129"/>
                </a:lnTo>
                <a:lnTo>
                  <a:pt x="2061" y="5081"/>
                </a:lnTo>
                <a:lnTo>
                  <a:pt x="2108" y="5033"/>
                </a:lnTo>
                <a:lnTo>
                  <a:pt x="2155" y="4986"/>
                </a:lnTo>
                <a:lnTo>
                  <a:pt x="2202" y="4938"/>
                </a:lnTo>
                <a:lnTo>
                  <a:pt x="2249" y="4890"/>
                </a:lnTo>
                <a:lnTo>
                  <a:pt x="2296" y="4842"/>
                </a:lnTo>
                <a:lnTo>
                  <a:pt x="2342" y="4794"/>
                </a:lnTo>
                <a:lnTo>
                  <a:pt x="2389" y="4746"/>
                </a:lnTo>
                <a:lnTo>
                  <a:pt x="2436" y="4698"/>
                </a:lnTo>
                <a:lnTo>
                  <a:pt x="2483" y="4650"/>
                </a:lnTo>
                <a:lnTo>
                  <a:pt x="2530" y="4602"/>
                </a:lnTo>
                <a:lnTo>
                  <a:pt x="2577" y="4554"/>
                </a:lnTo>
                <a:lnTo>
                  <a:pt x="2623" y="4506"/>
                </a:lnTo>
                <a:lnTo>
                  <a:pt x="2670" y="4458"/>
                </a:lnTo>
                <a:lnTo>
                  <a:pt x="2717" y="4410"/>
                </a:lnTo>
                <a:lnTo>
                  <a:pt x="2764" y="4362"/>
                </a:lnTo>
                <a:lnTo>
                  <a:pt x="2811" y="4314"/>
                </a:lnTo>
                <a:lnTo>
                  <a:pt x="2858" y="4266"/>
                </a:lnTo>
                <a:lnTo>
                  <a:pt x="2905" y="4218"/>
                </a:lnTo>
                <a:lnTo>
                  <a:pt x="2951" y="4171"/>
                </a:lnTo>
                <a:lnTo>
                  <a:pt x="2998" y="4123"/>
                </a:lnTo>
                <a:lnTo>
                  <a:pt x="3045" y="4075"/>
                </a:lnTo>
                <a:lnTo>
                  <a:pt x="3092" y="4027"/>
                </a:lnTo>
                <a:lnTo>
                  <a:pt x="3139" y="3979"/>
                </a:lnTo>
                <a:lnTo>
                  <a:pt x="3186" y="3931"/>
                </a:lnTo>
                <a:lnTo>
                  <a:pt x="3232" y="3883"/>
                </a:lnTo>
                <a:lnTo>
                  <a:pt x="3279" y="3835"/>
                </a:lnTo>
                <a:lnTo>
                  <a:pt x="3326" y="3787"/>
                </a:lnTo>
                <a:lnTo>
                  <a:pt x="3373" y="3739"/>
                </a:lnTo>
                <a:lnTo>
                  <a:pt x="3420" y="3691"/>
                </a:lnTo>
                <a:lnTo>
                  <a:pt x="3467" y="3643"/>
                </a:lnTo>
                <a:lnTo>
                  <a:pt x="3513" y="3595"/>
                </a:lnTo>
                <a:lnTo>
                  <a:pt x="3560" y="3547"/>
                </a:lnTo>
                <a:lnTo>
                  <a:pt x="3607" y="3499"/>
                </a:lnTo>
                <a:lnTo>
                  <a:pt x="3654" y="3452"/>
                </a:lnTo>
                <a:lnTo>
                  <a:pt x="3701" y="3403"/>
                </a:lnTo>
                <a:lnTo>
                  <a:pt x="3748" y="3356"/>
                </a:lnTo>
                <a:lnTo>
                  <a:pt x="3795" y="3308"/>
                </a:lnTo>
                <a:lnTo>
                  <a:pt x="3842" y="3260"/>
                </a:lnTo>
                <a:lnTo>
                  <a:pt x="3888" y="3212"/>
                </a:lnTo>
                <a:lnTo>
                  <a:pt x="3935" y="3164"/>
                </a:lnTo>
                <a:lnTo>
                  <a:pt x="3982" y="3116"/>
                </a:lnTo>
                <a:lnTo>
                  <a:pt x="4029" y="3068"/>
                </a:lnTo>
                <a:lnTo>
                  <a:pt x="4076" y="3020"/>
                </a:lnTo>
                <a:lnTo>
                  <a:pt x="4122" y="2972"/>
                </a:lnTo>
                <a:lnTo>
                  <a:pt x="4169" y="2924"/>
                </a:lnTo>
                <a:lnTo>
                  <a:pt x="4216" y="2876"/>
                </a:lnTo>
                <a:lnTo>
                  <a:pt x="4263" y="2828"/>
                </a:lnTo>
                <a:lnTo>
                  <a:pt x="4310" y="2780"/>
                </a:lnTo>
                <a:lnTo>
                  <a:pt x="4357" y="2732"/>
                </a:lnTo>
                <a:lnTo>
                  <a:pt x="4403" y="2684"/>
                </a:lnTo>
                <a:lnTo>
                  <a:pt x="4451" y="2637"/>
                </a:lnTo>
                <a:lnTo>
                  <a:pt x="4497" y="2588"/>
                </a:lnTo>
                <a:lnTo>
                  <a:pt x="4544" y="2541"/>
                </a:lnTo>
                <a:lnTo>
                  <a:pt x="4591" y="2493"/>
                </a:lnTo>
                <a:lnTo>
                  <a:pt x="4638" y="2445"/>
                </a:lnTo>
                <a:lnTo>
                  <a:pt x="4685" y="2397"/>
                </a:lnTo>
                <a:lnTo>
                  <a:pt x="4732" y="2349"/>
                </a:lnTo>
                <a:lnTo>
                  <a:pt x="4778" y="2301"/>
                </a:lnTo>
                <a:lnTo>
                  <a:pt x="4825" y="2253"/>
                </a:lnTo>
                <a:lnTo>
                  <a:pt x="4872" y="2205"/>
                </a:lnTo>
                <a:lnTo>
                  <a:pt x="4919" y="2157"/>
                </a:lnTo>
                <a:lnTo>
                  <a:pt x="4966" y="2109"/>
                </a:lnTo>
                <a:lnTo>
                  <a:pt x="5013" y="2061"/>
                </a:lnTo>
                <a:lnTo>
                  <a:pt x="5060" y="2013"/>
                </a:lnTo>
                <a:lnTo>
                  <a:pt x="5106" y="1965"/>
                </a:lnTo>
                <a:lnTo>
                  <a:pt x="5153" y="1917"/>
                </a:lnTo>
                <a:lnTo>
                  <a:pt x="5200" y="1869"/>
                </a:lnTo>
                <a:lnTo>
                  <a:pt x="5247" y="1822"/>
                </a:lnTo>
                <a:lnTo>
                  <a:pt x="5294" y="1773"/>
                </a:lnTo>
                <a:lnTo>
                  <a:pt x="5341" y="1726"/>
                </a:lnTo>
                <a:lnTo>
                  <a:pt x="5387" y="1678"/>
                </a:lnTo>
                <a:lnTo>
                  <a:pt x="5434" y="1630"/>
                </a:lnTo>
                <a:lnTo>
                  <a:pt x="5481" y="1582"/>
                </a:lnTo>
                <a:lnTo>
                  <a:pt x="5528" y="1534"/>
                </a:lnTo>
                <a:lnTo>
                  <a:pt x="5575" y="1486"/>
                </a:lnTo>
                <a:lnTo>
                  <a:pt x="5622" y="1438"/>
                </a:lnTo>
                <a:lnTo>
                  <a:pt x="5668" y="1390"/>
                </a:lnTo>
                <a:lnTo>
                  <a:pt x="5715" y="1342"/>
                </a:lnTo>
                <a:lnTo>
                  <a:pt x="5762" y="1294"/>
                </a:lnTo>
                <a:lnTo>
                  <a:pt x="5809" y="1246"/>
                </a:lnTo>
                <a:lnTo>
                  <a:pt x="5856" y="1198"/>
                </a:lnTo>
                <a:lnTo>
                  <a:pt x="5903" y="1150"/>
                </a:lnTo>
                <a:lnTo>
                  <a:pt x="5950" y="1102"/>
                </a:lnTo>
                <a:lnTo>
                  <a:pt x="5996" y="1054"/>
                </a:lnTo>
                <a:lnTo>
                  <a:pt x="6043" y="1007"/>
                </a:lnTo>
                <a:lnTo>
                  <a:pt x="6090" y="958"/>
                </a:lnTo>
                <a:lnTo>
                  <a:pt x="6137" y="911"/>
                </a:lnTo>
                <a:lnTo>
                  <a:pt x="6184" y="863"/>
                </a:lnTo>
                <a:lnTo>
                  <a:pt x="6231" y="815"/>
                </a:lnTo>
                <a:lnTo>
                  <a:pt x="6277" y="767"/>
                </a:lnTo>
                <a:lnTo>
                  <a:pt x="6324" y="719"/>
                </a:lnTo>
                <a:lnTo>
                  <a:pt x="6371" y="671"/>
                </a:lnTo>
                <a:lnTo>
                  <a:pt x="6418" y="623"/>
                </a:lnTo>
                <a:lnTo>
                  <a:pt x="6465" y="575"/>
                </a:lnTo>
                <a:lnTo>
                  <a:pt x="6512" y="527"/>
                </a:lnTo>
                <a:lnTo>
                  <a:pt x="6558" y="479"/>
                </a:lnTo>
                <a:lnTo>
                  <a:pt x="6605" y="431"/>
                </a:lnTo>
                <a:lnTo>
                  <a:pt x="6652" y="383"/>
                </a:lnTo>
                <a:lnTo>
                  <a:pt x="6699" y="335"/>
                </a:lnTo>
                <a:lnTo>
                  <a:pt x="6746" y="287"/>
                </a:lnTo>
                <a:lnTo>
                  <a:pt x="6793" y="239"/>
                </a:lnTo>
                <a:lnTo>
                  <a:pt x="6840" y="192"/>
                </a:lnTo>
                <a:lnTo>
                  <a:pt x="6887" y="143"/>
                </a:lnTo>
                <a:lnTo>
                  <a:pt x="6933" y="96"/>
                </a:lnTo>
                <a:lnTo>
                  <a:pt x="6980" y="48"/>
                </a:lnTo>
                <a:lnTo>
                  <a:pt x="7027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40922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Background*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216" y="1077118"/>
            <a:ext cx="81472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Founded in 1993 (prior to publication of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 trial in 1994)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protocol published in 1995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eligibility for inclusion in CTT: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treatment is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of blood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Unconfounded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(i.e.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arms differ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by lipid intervention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Recruited at least 1000 participants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study treatment duration of at least 2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 </a:t>
            </a:r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22 trials of statin vs control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45201" y="2431628"/>
            <a:ext cx="480" cy="291983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197351" y="5351463"/>
            <a:ext cx="27701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76701" y="5502275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95300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95988" y="55054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80085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19735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121276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04520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967538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3413" y="2071267"/>
            <a:ext cx="4077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901826" y="1828379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449388" y="2068092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062288" y="1828379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851151" y="2068092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800851" y="1828379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862763" y="2068092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33413" y="2431629"/>
            <a:ext cx="81168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52451" y="5392738"/>
            <a:ext cx="163513" cy="1635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36563" y="5475288"/>
            <a:ext cx="3952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911226" y="5391150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25 w 249"/>
              <a:gd name="T1" fmla="*/ 0 h 157"/>
              <a:gd name="T2" fmla="*/ 0 w 249"/>
              <a:gd name="T3" fmla="*/ 78 h 157"/>
              <a:gd name="T4" fmla="*/ 125 w 249"/>
              <a:gd name="T5" fmla="*/ 157 h 157"/>
              <a:gd name="T6" fmla="*/ 249 w 249"/>
              <a:gd name="T7" fmla="*/ 78 h 157"/>
              <a:gd name="T8" fmla="*/ 125 w 249"/>
              <a:gd name="T9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" h="157">
                <a:moveTo>
                  <a:pt x="125" y="0"/>
                </a:moveTo>
                <a:lnTo>
                  <a:pt x="0" y="78"/>
                </a:lnTo>
                <a:lnTo>
                  <a:pt x="125" y="157"/>
                </a:lnTo>
                <a:lnTo>
                  <a:pt x="249" y="78"/>
                </a:lnTo>
                <a:lnTo>
                  <a:pt x="125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098676" y="5394325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48" name="Rectangle 32"/>
          <p:cNvSpPr>
            <a:spLocks noChangeArrowheads="1"/>
          </p:cNvSpPr>
          <p:nvPr/>
        </p:nvSpPr>
        <p:spPr bwMode="auto">
          <a:xfrm>
            <a:off x="6353176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6738938" y="5988050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3582988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3976688" y="5988050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0" name="Rectangle 43"/>
          <p:cNvSpPr>
            <a:spLocks noChangeArrowheads="1"/>
          </p:cNvSpPr>
          <p:nvPr/>
        </p:nvSpPr>
        <p:spPr bwMode="auto">
          <a:xfrm>
            <a:off x="2063751" y="1556917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1" name="Rectangle 44"/>
          <p:cNvSpPr>
            <a:spLocks noChangeArrowheads="1"/>
          </p:cNvSpPr>
          <p:nvPr/>
        </p:nvSpPr>
        <p:spPr bwMode="auto">
          <a:xfrm>
            <a:off x="633413" y="2625725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0-1 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3" name="Rectangle 46"/>
          <p:cNvSpPr>
            <a:spLocks noChangeArrowheads="1"/>
          </p:cNvSpPr>
          <p:nvPr/>
        </p:nvSpPr>
        <p:spPr bwMode="auto">
          <a:xfrm>
            <a:off x="1708151" y="2628900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2221 (3.4)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4" name="Rectangle 47"/>
          <p:cNvSpPr>
            <a:spLocks noChangeArrowheads="1"/>
          </p:cNvSpPr>
          <p:nvPr/>
        </p:nvSpPr>
        <p:spPr bwMode="auto">
          <a:xfrm>
            <a:off x="3014663" y="2628900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2459 (3.8)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5" name="Rectangle 48"/>
          <p:cNvSpPr>
            <a:spLocks noChangeArrowheads="1"/>
          </p:cNvSpPr>
          <p:nvPr/>
        </p:nvSpPr>
        <p:spPr bwMode="auto">
          <a:xfrm>
            <a:off x="7077076" y="2628900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0.91 (0.85 - 0.97)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6" name="Rectangle 49"/>
          <p:cNvSpPr>
            <a:spLocks noChangeArrowheads="1"/>
          </p:cNvSpPr>
          <p:nvPr/>
        </p:nvSpPr>
        <p:spPr bwMode="auto">
          <a:xfrm>
            <a:off x="5638801" y="2678113"/>
            <a:ext cx="120650" cy="120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Line 50"/>
          <p:cNvSpPr>
            <a:spLocks noChangeShapeType="1"/>
          </p:cNvSpPr>
          <p:nvPr/>
        </p:nvSpPr>
        <p:spPr bwMode="auto">
          <a:xfrm>
            <a:off x="5473701" y="2738438"/>
            <a:ext cx="4667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8" name="Rectangle 51"/>
          <p:cNvSpPr>
            <a:spLocks noChangeArrowheads="1"/>
          </p:cNvSpPr>
          <p:nvPr/>
        </p:nvSpPr>
        <p:spPr bwMode="auto">
          <a:xfrm>
            <a:off x="633413" y="287496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1-2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0" name="Rectangle 53"/>
          <p:cNvSpPr>
            <a:spLocks noChangeArrowheads="1"/>
          </p:cNvSpPr>
          <p:nvPr/>
        </p:nvSpPr>
        <p:spPr bwMode="auto">
          <a:xfrm>
            <a:off x="1708151" y="287813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1567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1" name="Rectangle 54"/>
          <p:cNvSpPr>
            <a:spLocks noChangeArrowheads="1"/>
          </p:cNvSpPr>
          <p:nvPr/>
        </p:nvSpPr>
        <p:spPr bwMode="auto">
          <a:xfrm>
            <a:off x="3014663" y="287813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2013 (3.4)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2" name="Rectangle 55"/>
          <p:cNvSpPr>
            <a:spLocks noChangeArrowheads="1"/>
          </p:cNvSpPr>
          <p:nvPr/>
        </p:nvSpPr>
        <p:spPr bwMode="auto">
          <a:xfrm>
            <a:off x="7077076" y="287813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(0.73 - 0.85)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3" name="Rectangle 56"/>
          <p:cNvSpPr>
            <a:spLocks noChangeArrowheads="1"/>
          </p:cNvSpPr>
          <p:nvPr/>
        </p:nvSpPr>
        <p:spPr bwMode="auto">
          <a:xfrm>
            <a:off x="5192713" y="2933700"/>
            <a:ext cx="111125" cy="1095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4" name="Line 57"/>
          <p:cNvSpPr>
            <a:spLocks noChangeShapeType="1"/>
          </p:cNvSpPr>
          <p:nvPr/>
        </p:nvSpPr>
        <p:spPr bwMode="auto">
          <a:xfrm>
            <a:off x="5033963" y="2987675"/>
            <a:ext cx="4460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5" name="Rectangle 58"/>
          <p:cNvSpPr>
            <a:spLocks noChangeArrowheads="1"/>
          </p:cNvSpPr>
          <p:nvPr/>
        </p:nvSpPr>
        <p:spPr bwMode="auto">
          <a:xfrm>
            <a:off x="633413" y="312261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2-3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7" name="Rectangle 60"/>
          <p:cNvSpPr>
            <a:spLocks noChangeArrowheads="1"/>
          </p:cNvSpPr>
          <p:nvPr/>
        </p:nvSpPr>
        <p:spPr bwMode="auto">
          <a:xfrm>
            <a:off x="1708151" y="31257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1347 (2.7)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8" name="Rectangle 61"/>
          <p:cNvSpPr>
            <a:spLocks noChangeArrowheads="1"/>
          </p:cNvSpPr>
          <p:nvPr/>
        </p:nvSpPr>
        <p:spPr bwMode="auto">
          <a:xfrm>
            <a:off x="3014663" y="31257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1777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9" name="Rectangle 62"/>
          <p:cNvSpPr>
            <a:spLocks noChangeArrowheads="1"/>
          </p:cNvSpPr>
          <p:nvPr/>
        </p:nvSpPr>
        <p:spPr bwMode="auto">
          <a:xfrm>
            <a:off x="7077076" y="312578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(0.70 - 0.82)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6" name="Rectangle 63"/>
          <p:cNvSpPr>
            <a:spLocks noChangeArrowheads="1"/>
          </p:cNvSpPr>
          <p:nvPr/>
        </p:nvSpPr>
        <p:spPr bwMode="auto">
          <a:xfrm>
            <a:off x="5089526" y="3184525"/>
            <a:ext cx="103188" cy="1031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Line 64"/>
          <p:cNvSpPr>
            <a:spLocks noChangeShapeType="1"/>
          </p:cNvSpPr>
          <p:nvPr/>
        </p:nvSpPr>
        <p:spPr bwMode="auto">
          <a:xfrm>
            <a:off x="4921251" y="3236913"/>
            <a:ext cx="4587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8" name="Rectangle 65"/>
          <p:cNvSpPr>
            <a:spLocks noChangeArrowheads="1"/>
          </p:cNvSpPr>
          <p:nvPr/>
        </p:nvSpPr>
        <p:spPr bwMode="auto">
          <a:xfrm>
            <a:off x="633413" y="3371850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3-4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1" name="Rectangle 67"/>
          <p:cNvSpPr>
            <a:spLocks noChangeArrowheads="1"/>
          </p:cNvSpPr>
          <p:nvPr/>
        </p:nvSpPr>
        <p:spPr bwMode="auto">
          <a:xfrm>
            <a:off x="1708151" y="337502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1046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68"/>
          <p:cNvSpPr>
            <a:spLocks noChangeArrowheads="1"/>
          </p:cNvSpPr>
          <p:nvPr/>
        </p:nvSpPr>
        <p:spPr bwMode="auto">
          <a:xfrm>
            <a:off x="3014663" y="337502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1437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69"/>
          <p:cNvSpPr>
            <a:spLocks noChangeArrowheads="1"/>
          </p:cNvSpPr>
          <p:nvPr/>
        </p:nvSpPr>
        <p:spPr bwMode="auto">
          <a:xfrm>
            <a:off x="7077076" y="337502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0.72 (0.66 - 0.79)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70"/>
          <p:cNvSpPr>
            <a:spLocks noChangeArrowheads="1"/>
          </p:cNvSpPr>
          <p:nvPr/>
        </p:nvSpPr>
        <p:spPr bwMode="auto">
          <a:xfrm>
            <a:off x="4975226" y="3440113"/>
            <a:ext cx="93663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Line 71"/>
          <p:cNvSpPr>
            <a:spLocks noChangeShapeType="1"/>
          </p:cNvSpPr>
          <p:nvPr/>
        </p:nvSpPr>
        <p:spPr bwMode="auto">
          <a:xfrm>
            <a:off x="4789488" y="3486150"/>
            <a:ext cx="4873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angle 72"/>
          <p:cNvSpPr>
            <a:spLocks noChangeArrowheads="1"/>
          </p:cNvSpPr>
          <p:nvPr/>
        </p:nvSpPr>
        <p:spPr bwMode="auto">
          <a:xfrm>
            <a:off x="633413" y="3621088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4-5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74"/>
          <p:cNvSpPr>
            <a:spLocks noChangeArrowheads="1"/>
          </p:cNvSpPr>
          <p:nvPr/>
        </p:nvSpPr>
        <p:spPr bwMode="auto">
          <a:xfrm>
            <a:off x="1755776" y="3624263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810 (2.9)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75"/>
          <p:cNvSpPr>
            <a:spLocks noChangeArrowheads="1"/>
          </p:cNvSpPr>
          <p:nvPr/>
        </p:nvSpPr>
        <p:spPr bwMode="auto">
          <a:xfrm>
            <a:off x="3014663" y="362426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1009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76"/>
          <p:cNvSpPr>
            <a:spLocks noChangeArrowheads="1"/>
          </p:cNvSpPr>
          <p:nvPr/>
        </p:nvSpPr>
        <p:spPr bwMode="auto">
          <a:xfrm>
            <a:off x="7077076" y="3624263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(0.71 - 0.87)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77"/>
          <p:cNvSpPr>
            <a:spLocks noChangeArrowheads="1"/>
          </p:cNvSpPr>
          <p:nvPr/>
        </p:nvSpPr>
        <p:spPr bwMode="auto">
          <a:xfrm>
            <a:off x="5200651" y="3692525"/>
            <a:ext cx="82550" cy="82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Line 78"/>
          <p:cNvSpPr>
            <a:spLocks noChangeShapeType="1"/>
          </p:cNvSpPr>
          <p:nvPr/>
        </p:nvSpPr>
        <p:spPr bwMode="auto">
          <a:xfrm>
            <a:off x="4964113" y="3733800"/>
            <a:ext cx="5873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79"/>
          <p:cNvSpPr>
            <a:spLocks noChangeArrowheads="1"/>
          </p:cNvSpPr>
          <p:nvPr/>
        </p:nvSpPr>
        <p:spPr bwMode="auto">
          <a:xfrm>
            <a:off x="633413" y="3867150"/>
            <a:ext cx="7405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5+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81"/>
          <p:cNvSpPr>
            <a:spLocks noChangeArrowheads="1"/>
          </p:cNvSpPr>
          <p:nvPr/>
        </p:nvSpPr>
        <p:spPr bwMode="auto">
          <a:xfrm>
            <a:off x="1755776" y="3873500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456 (3.0)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82"/>
          <p:cNvSpPr>
            <a:spLocks noChangeArrowheads="1"/>
          </p:cNvSpPr>
          <p:nvPr/>
        </p:nvSpPr>
        <p:spPr bwMode="auto">
          <a:xfrm>
            <a:off x="3062288" y="3873500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562 (3.9)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7" name="Rectangle 83"/>
          <p:cNvSpPr>
            <a:spLocks noChangeArrowheads="1"/>
          </p:cNvSpPr>
          <p:nvPr/>
        </p:nvSpPr>
        <p:spPr bwMode="auto">
          <a:xfrm>
            <a:off x="7077076" y="3873500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(0.65 - 0.87)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8" name="Rectangle 84"/>
          <p:cNvSpPr>
            <a:spLocks noChangeArrowheads="1"/>
          </p:cNvSpPr>
          <p:nvPr/>
        </p:nvSpPr>
        <p:spPr bwMode="auto">
          <a:xfrm>
            <a:off x="5114926" y="3954463"/>
            <a:ext cx="57150" cy="571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Line 85"/>
          <p:cNvSpPr>
            <a:spLocks noChangeShapeType="1"/>
          </p:cNvSpPr>
          <p:nvPr/>
        </p:nvSpPr>
        <p:spPr bwMode="auto">
          <a:xfrm>
            <a:off x="4765676" y="3981450"/>
            <a:ext cx="8143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0" name="Rectangle 86"/>
          <p:cNvSpPr>
            <a:spLocks noChangeArrowheads="1"/>
          </p:cNvSpPr>
          <p:nvPr/>
        </p:nvSpPr>
        <p:spPr bwMode="auto">
          <a:xfrm>
            <a:off x="633413" y="4368800"/>
            <a:ext cx="7275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All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88"/>
          <p:cNvSpPr>
            <a:spLocks noChangeArrowheads="1"/>
          </p:cNvSpPr>
          <p:nvPr/>
        </p:nvSpPr>
        <p:spPr bwMode="auto">
          <a:xfrm>
            <a:off x="1708151" y="43703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7447 (2.9)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3" name="Rectangle 89"/>
          <p:cNvSpPr>
            <a:spLocks noChangeArrowheads="1"/>
          </p:cNvSpPr>
          <p:nvPr/>
        </p:nvSpPr>
        <p:spPr bwMode="auto">
          <a:xfrm>
            <a:off x="3014663" y="43703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9257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4" name="Rectangle 90"/>
          <p:cNvSpPr>
            <a:spLocks noChangeArrowheads="1"/>
          </p:cNvSpPr>
          <p:nvPr/>
        </p:nvSpPr>
        <p:spPr bwMode="auto">
          <a:xfrm>
            <a:off x="7077076" y="437038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(0.78 - 0.82)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Line 91"/>
          <p:cNvSpPr>
            <a:spLocks noChangeShapeType="1"/>
          </p:cNvSpPr>
          <p:nvPr/>
        </p:nvSpPr>
        <p:spPr bwMode="auto">
          <a:xfrm flipV="1">
            <a:off x="5216526" y="4356100"/>
            <a:ext cx="77788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6" name="Line 92"/>
          <p:cNvSpPr>
            <a:spLocks noChangeShapeType="1"/>
          </p:cNvSpPr>
          <p:nvPr/>
        </p:nvSpPr>
        <p:spPr bwMode="auto">
          <a:xfrm flipH="1" flipV="1">
            <a:off x="5294313" y="4356100"/>
            <a:ext cx="80963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7" name="Line 93"/>
          <p:cNvSpPr>
            <a:spLocks noChangeShapeType="1"/>
          </p:cNvSpPr>
          <p:nvPr/>
        </p:nvSpPr>
        <p:spPr bwMode="auto">
          <a:xfrm>
            <a:off x="5216526" y="4481513"/>
            <a:ext cx="77788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0" name="Line 94"/>
          <p:cNvSpPr>
            <a:spLocks noChangeShapeType="1"/>
          </p:cNvSpPr>
          <p:nvPr/>
        </p:nvSpPr>
        <p:spPr bwMode="auto">
          <a:xfrm flipH="1">
            <a:off x="5294313" y="4481513"/>
            <a:ext cx="809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2" name="Line 96"/>
          <p:cNvSpPr>
            <a:spLocks noChangeShapeType="1"/>
          </p:cNvSpPr>
          <p:nvPr/>
        </p:nvSpPr>
        <p:spPr bwMode="auto">
          <a:xfrm flipV="1">
            <a:off x="5294313" y="2738438"/>
            <a:ext cx="0" cy="161766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3" name="Rectangle 97"/>
          <p:cNvSpPr>
            <a:spLocks noChangeArrowheads="1"/>
          </p:cNvSpPr>
          <p:nvPr/>
        </p:nvSpPr>
        <p:spPr bwMode="auto">
          <a:xfrm>
            <a:off x="633413" y="4881563"/>
            <a:ext cx="9099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Years 1-5+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5" name="Rectangle 99"/>
          <p:cNvSpPr>
            <a:spLocks noChangeArrowheads="1"/>
          </p:cNvSpPr>
          <p:nvPr/>
        </p:nvSpPr>
        <p:spPr bwMode="auto">
          <a:xfrm>
            <a:off x="1708151" y="486727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5226 (2.7)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6" name="Rectangle 100"/>
          <p:cNvSpPr>
            <a:spLocks noChangeArrowheads="1"/>
          </p:cNvSpPr>
          <p:nvPr/>
        </p:nvSpPr>
        <p:spPr bwMode="auto">
          <a:xfrm>
            <a:off x="3014663" y="486727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6798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7" name="Rectangle 101"/>
          <p:cNvSpPr>
            <a:spLocks noChangeArrowheads="1"/>
          </p:cNvSpPr>
          <p:nvPr/>
        </p:nvSpPr>
        <p:spPr bwMode="auto">
          <a:xfrm>
            <a:off x="7077076" y="486727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(0.74 - 0.79)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8" name="Line 102"/>
          <p:cNvSpPr>
            <a:spLocks noChangeShapeType="1"/>
          </p:cNvSpPr>
          <p:nvPr/>
        </p:nvSpPr>
        <p:spPr bwMode="auto">
          <a:xfrm flipV="1">
            <a:off x="5075238" y="4852988"/>
            <a:ext cx="873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9" name="Line 103"/>
          <p:cNvSpPr>
            <a:spLocks noChangeShapeType="1"/>
          </p:cNvSpPr>
          <p:nvPr/>
        </p:nvSpPr>
        <p:spPr bwMode="auto">
          <a:xfrm flipH="1" flipV="1">
            <a:off x="5162551" y="4852988"/>
            <a:ext cx="90488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0" name="Line 104"/>
          <p:cNvSpPr>
            <a:spLocks noChangeShapeType="1"/>
          </p:cNvSpPr>
          <p:nvPr/>
        </p:nvSpPr>
        <p:spPr bwMode="auto">
          <a:xfrm>
            <a:off x="5075238" y="4976813"/>
            <a:ext cx="87313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1" name="Line 105"/>
          <p:cNvSpPr>
            <a:spLocks noChangeShapeType="1"/>
          </p:cNvSpPr>
          <p:nvPr/>
        </p:nvSpPr>
        <p:spPr bwMode="auto">
          <a:xfrm flipH="1">
            <a:off x="5162551" y="4976813"/>
            <a:ext cx="90488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3" name="Rectangle 107"/>
          <p:cNvSpPr>
            <a:spLocks noChangeArrowheads="1"/>
          </p:cNvSpPr>
          <p:nvPr/>
        </p:nvSpPr>
        <p:spPr bwMode="auto">
          <a:xfrm>
            <a:off x="633413" y="6381328"/>
            <a:ext cx="62751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Test for heterogeneity between RR in first year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and RR in years 1-5+: p&lt;0.0001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MAJOR VASCULAR EVENTS: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5 trials of more vs. less statin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76701" y="5502275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95300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95988" y="55054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80085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19735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121276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04520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967538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3413" y="2071267"/>
            <a:ext cx="4077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901826" y="1828379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449388" y="2068092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062288" y="1828379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851151" y="2068092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800851" y="1828379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862763" y="2068092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3413" y="2431628"/>
            <a:ext cx="8116888" cy="2919835"/>
            <a:chOff x="633413" y="2431628"/>
            <a:chExt cx="8116888" cy="291983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045201" y="2431628"/>
              <a:ext cx="480" cy="2919833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4197351" y="5351463"/>
              <a:ext cx="27701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633413" y="2431629"/>
              <a:ext cx="81168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52451" y="5392738"/>
            <a:ext cx="163513" cy="1635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36563" y="5475288"/>
            <a:ext cx="3952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911226" y="5391150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25 w 249"/>
              <a:gd name="T1" fmla="*/ 0 h 157"/>
              <a:gd name="T2" fmla="*/ 0 w 249"/>
              <a:gd name="T3" fmla="*/ 78 h 157"/>
              <a:gd name="T4" fmla="*/ 125 w 249"/>
              <a:gd name="T5" fmla="*/ 157 h 157"/>
              <a:gd name="T6" fmla="*/ 249 w 249"/>
              <a:gd name="T7" fmla="*/ 78 h 157"/>
              <a:gd name="T8" fmla="*/ 125 w 249"/>
              <a:gd name="T9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" h="157">
                <a:moveTo>
                  <a:pt x="125" y="0"/>
                </a:moveTo>
                <a:lnTo>
                  <a:pt x="0" y="78"/>
                </a:lnTo>
                <a:lnTo>
                  <a:pt x="125" y="157"/>
                </a:lnTo>
                <a:lnTo>
                  <a:pt x="249" y="78"/>
                </a:lnTo>
                <a:lnTo>
                  <a:pt x="125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098676" y="5394325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48" name="Rectangle 32"/>
          <p:cNvSpPr>
            <a:spLocks noChangeArrowheads="1"/>
          </p:cNvSpPr>
          <p:nvPr/>
        </p:nvSpPr>
        <p:spPr bwMode="auto">
          <a:xfrm>
            <a:off x="6353176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6738938" y="5988050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3582988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3976688" y="5988050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0" name="Rectangle 43"/>
          <p:cNvSpPr>
            <a:spLocks noChangeArrowheads="1"/>
          </p:cNvSpPr>
          <p:nvPr/>
        </p:nvSpPr>
        <p:spPr bwMode="auto">
          <a:xfrm>
            <a:off x="2063751" y="1556917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1" name="Rectangle 44"/>
          <p:cNvSpPr>
            <a:spLocks noChangeArrowheads="1"/>
          </p:cNvSpPr>
          <p:nvPr/>
        </p:nvSpPr>
        <p:spPr bwMode="auto">
          <a:xfrm>
            <a:off x="633413" y="2625725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0-1 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8" name="Rectangle 51"/>
          <p:cNvSpPr>
            <a:spLocks noChangeArrowheads="1"/>
          </p:cNvSpPr>
          <p:nvPr/>
        </p:nvSpPr>
        <p:spPr bwMode="auto">
          <a:xfrm>
            <a:off x="633413" y="287496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1-2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5" name="Rectangle 58"/>
          <p:cNvSpPr>
            <a:spLocks noChangeArrowheads="1"/>
          </p:cNvSpPr>
          <p:nvPr/>
        </p:nvSpPr>
        <p:spPr bwMode="auto">
          <a:xfrm>
            <a:off x="633413" y="312261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2-3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8" name="Rectangle 65"/>
          <p:cNvSpPr>
            <a:spLocks noChangeArrowheads="1"/>
          </p:cNvSpPr>
          <p:nvPr/>
        </p:nvSpPr>
        <p:spPr bwMode="auto">
          <a:xfrm>
            <a:off x="633413" y="3371850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3-4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" name="Rectangle 72"/>
          <p:cNvSpPr>
            <a:spLocks noChangeArrowheads="1"/>
          </p:cNvSpPr>
          <p:nvPr/>
        </p:nvSpPr>
        <p:spPr bwMode="auto">
          <a:xfrm>
            <a:off x="633413" y="3621088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4-5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79"/>
          <p:cNvSpPr>
            <a:spLocks noChangeArrowheads="1"/>
          </p:cNvSpPr>
          <p:nvPr/>
        </p:nvSpPr>
        <p:spPr bwMode="auto">
          <a:xfrm>
            <a:off x="633413" y="3867150"/>
            <a:ext cx="7405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5+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86"/>
          <p:cNvSpPr>
            <a:spLocks noChangeArrowheads="1"/>
          </p:cNvSpPr>
          <p:nvPr/>
        </p:nvSpPr>
        <p:spPr bwMode="auto">
          <a:xfrm>
            <a:off x="633413" y="4368800"/>
            <a:ext cx="7275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All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3" name="Rectangle 97"/>
          <p:cNvSpPr>
            <a:spLocks noChangeArrowheads="1"/>
          </p:cNvSpPr>
          <p:nvPr/>
        </p:nvSpPr>
        <p:spPr bwMode="auto">
          <a:xfrm>
            <a:off x="633413" y="4881563"/>
            <a:ext cx="9099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Years 1-5+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93" name="Rectangle 107"/>
          <p:cNvSpPr>
            <a:spLocks noChangeArrowheads="1"/>
          </p:cNvSpPr>
          <p:nvPr/>
        </p:nvSpPr>
        <p:spPr bwMode="auto">
          <a:xfrm>
            <a:off x="633413" y="6381328"/>
            <a:ext cx="59737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Test for heterogeneity between RR in first year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and RR in years 1-5+: NS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0" name="Rectangle 51"/>
          <p:cNvSpPr>
            <a:spLocks noChangeArrowheads="1"/>
          </p:cNvSpPr>
          <p:nvPr/>
        </p:nvSpPr>
        <p:spPr bwMode="auto">
          <a:xfrm>
            <a:off x="1712604" y="262984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1396 (7.4)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1" name="Rectangle 52"/>
          <p:cNvSpPr>
            <a:spLocks noChangeArrowheads="1"/>
          </p:cNvSpPr>
          <p:nvPr/>
        </p:nvSpPr>
        <p:spPr bwMode="auto">
          <a:xfrm>
            <a:off x="3011179" y="262984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1641 (8.8)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3" name="Rectangle 58"/>
          <p:cNvSpPr>
            <a:spLocks noChangeArrowheads="1"/>
          </p:cNvSpPr>
          <p:nvPr/>
        </p:nvSpPr>
        <p:spPr bwMode="auto">
          <a:xfrm>
            <a:off x="1760229" y="2877498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645 (3.8)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4" name="Rectangle 59"/>
          <p:cNvSpPr>
            <a:spLocks noChangeArrowheads="1"/>
          </p:cNvSpPr>
          <p:nvPr/>
        </p:nvSpPr>
        <p:spPr bwMode="auto">
          <a:xfrm>
            <a:off x="3058804" y="2877498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741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6" name="Rectangle 65"/>
          <p:cNvSpPr>
            <a:spLocks noChangeArrowheads="1"/>
          </p:cNvSpPr>
          <p:nvPr/>
        </p:nvSpPr>
        <p:spPr bwMode="auto">
          <a:xfrm>
            <a:off x="1760229" y="31235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499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7" name="Rectangle 66"/>
          <p:cNvSpPr>
            <a:spLocks noChangeArrowheads="1"/>
          </p:cNvSpPr>
          <p:nvPr/>
        </p:nvSpPr>
        <p:spPr bwMode="auto">
          <a:xfrm>
            <a:off x="3058804" y="31235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603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9" name="Rectangle 74"/>
          <p:cNvSpPr>
            <a:spLocks noChangeArrowheads="1"/>
          </p:cNvSpPr>
          <p:nvPr/>
        </p:nvSpPr>
        <p:spPr bwMode="auto">
          <a:xfrm>
            <a:off x="1760229" y="33712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470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3058804" y="33712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522 (4.1)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2" name="Rectangle 81"/>
          <p:cNvSpPr>
            <a:spLocks noChangeArrowheads="1"/>
          </p:cNvSpPr>
          <p:nvPr/>
        </p:nvSpPr>
        <p:spPr bwMode="auto">
          <a:xfrm>
            <a:off x="1760229" y="36188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414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3" name="Rectangle 82"/>
          <p:cNvSpPr>
            <a:spLocks noChangeArrowheads="1"/>
          </p:cNvSpPr>
          <p:nvPr/>
        </p:nvSpPr>
        <p:spPr bwMode="auto">
          <a:xfrm>
            <a:off x="3058804" y="36188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476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5" name="Rectangle 90"/>
          <p:cNvSpPr>
            <a:spLocks noChangeArrowheads="1"/>
          </p:cNvSpPr>
          <p:nvPr/>
        </p:nvSpPr>
        <p:spPr bwMode="auto">
          <a:xfrm>
            <a:off x="1760229" y="38665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413 (3.9)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6" name="Rectangle 91"/>
          <p:cNvSpPr>
            <a:spLocks noChangeArrowheads="1"/>
          </p:cNvSpPr>
          <p:nvPr/>
        </p:nvSpPr>
        <p:spPr bwMode="auto">
          <a:xfrm>
            <a:off x="3058804" y="38665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433 (4.1)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8" name="Rectangle 99"/>
          <p:cNvSpPr>
            <a:spLocks noChangeArrowheads="1"/>
          </p:cNvSpPr>
          <p:nvPr/>
        </p:nvSpPr>
        <p:spPr bwMode="auto">
          <a:xfrm>
            <a:off x="1712604" y="436022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9" name="Rectangle 100"/>
          <p:cNvSpPr>
            <a:spLocks noChangeArrowheads="1"/>
          </p:cNvSpPr>
          <p:nvPr/>
        </p:nvSpPr>
        <p:spPr bwMode="auto">
          <a:xfrm>
            <a:off x="3011179" y="436022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1" name="Rectangle 110"/>
          <p:cNvSpPr>
            <a:spLocks noChangeArrowheads="1"/>
          </p:cNvSpPr>
          <p:nvPr/>
        </p:nvSpPr>
        <p:spPr bwMode="auto">
          <a:xfrm>
            <a:off x="1712604" y="4853936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2441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2" name="Rectangle 111"/>
          <p:cNvSpPr>
            <a:spLocks noChangeArrowheads="1"/>
          </p:cNvSpPr>
          <p:nvPr/>
        </p:nvSpPr>
        <p:spPr bwMode="auto">
          <a:xfrm>
            <a:off x="3011179" y="4853936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2775 (4.3)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075488" y="2629848"/>
            <a:ext cx="1370568" cy="2439532"/>
            <a:chOff x="7061840" y="2629848"/>
            <a:chExt cx="1370568" cy="2439532"/>
          </a:xfrm>
        </p:grpSpPr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061840" y="2629848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(0.61 - 0.86)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7061840" y="2877498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(0.56 - 0.93)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8" name="Rectangle 67"/>
            <p:cNvSpPr>
              <a:spLocks noChangeArrowheads="1"/>
            </p:cNvSpPr>
            <p:nvPr/>
          </p:nvSpPr>
          <p:spPr bwMode="auto">
            <a:xfrm>
              <a:off x="7061840" y="312356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0.66 (0.49 - 0.89)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061840" y="337121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0.75 (0.55 - 1.02)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4" name="Rectangle 83"/>
            <p:cNvSpPr>
              <a:spLocks noChangeArrowheads="1"/>
            </p:cNvSpPr>
            <p:nvPr/>
          </p:nvSpPr>
          <p:spPr bwMode="auto">
            <a:xfrm>
              <a:off x="7061840" y="361886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0.69 (0.50 - 0.97)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7" name="Rectangle 92"/>
            <p:cNvSpPr>
              <a:spLocks noChangeArrowheads="1"/>
            </p:cNvSpPr>
            <p:nvPr/>
          </p:nvSpPr>
          <p:spPr bwMode="auto">
            <a:xfrm>
              <a:off x="7061840" y="386651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0.83 (0.54 - 1.27)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0" name="Rectangle 101"/>
            <p:cNvSpPr>
              <a:spLocks noChangeArrowheads="1"/>
            </p:cNvSpPr>
            <p:nvPr/>
          </p:nvSpPr>
          <p:spPr bwMode="auto">
            <a:xfrm>
              <a:off x="7061840" y="4360223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(0.66 - 0.78)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3" name="Rectangle 112"/>
            <p:cNvSpPr>
              <a:spLocks noChangeArrowheads="1"/>
            </p:cNvSpPr>
            <p:nvPr/>
          </p:nvSpPr>
          <p:spPr bwMode="auto">
            <a:xfrm>
              <a:off x="7061840" y="4853936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65" name="Rectangle 54"/>
          <p:cNvSpPr>
            <a:spLocks noChangeArrowheads="1"/>
          </p:cNvSpPr>
          <p:nvPr/>
        </p:nvSpPr>
        <p:spPr bwMode="auto">
          <a:xfrm>
            <a:off x="4999038" y="2701925"/>
            <a:ext cx="49213" cy="46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6" name="Line 55"/>
          <p:cNvSpPr>
            <a:spLocks noChangeShapeType="1"/>
          </p:cNvSpPr>
          <p:nvPr/>
        </p:nvSpPr>
        <p:spPr bwMode="auto">
          <a:xfrm>
            <a:off x="4600575" y="2724150"/>
            <a:ext cx="9255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7" name="Rectangle 61"/>
          <p:cNvSpPr>
            <a:spLocks noChangeArrowheads="1"/>
          </p:cNvSpPr>
          <p:nvPr/>
        </p:nvSpPr>
        <p:spPr bwMode="auto">
          <a:xfrm>
            <a:off x="5010150" y="2955925"/>
            <a:ext cx="33338" cy="31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Line 62"/>
          <p:cNvSpPr>
            <a:spLocks noChangeShapeType="1"/>
          </p:cNvSpPr>
          <p:nvPr/>
        </p:nvSpPr>
        <p:spPr bwMode="auto">
          <a:xfrm>
            <a:off x="4422775" y="2971800"/>
            <a:ext cx="13874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Rectangle 68"/>
          <p:cNvSpPr>
            <a:spLocks noChangeArrowheads="1"/>
          </p:cNvSpPr>
          <p:nvPr/>
        </p:nvSpPr>
        <p:spPr bwMode="auto">
          <a:xfrm>
            <a:off x="4795838" y="3205163"/>
            <a:ext cx="28575" cy="285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0" name="Line 69"/>
          <p:cNvSpPr>
            <a:spLocks noChangeShapeType="1"/>
          </p:cNvSpPr>
          <p:nvPr/>
        </p:nvSpPr>
        <p:spPr bwMode="auto">
          <a:xfrm flipH="1">
            <a:off x="4213225" y="3219450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" name="Freeform 70"/>
          <p:cNvSpPr>
            <a:spLocks/>
          </p:cNvSpPr>
          <p:nvPr/>
        </p:nvSpPr>
        <p:spPr bwMode="auto">
          <a:xfrm>
            <a:off x="4213225" y="3181350"/>
            <a:ext cx="66675" cy="76200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Line 71"/>
          <p:cNvSpPr>
            <a:spLocks noChangeShapeType="1"/>
          </p:cNvSpPr>
          <p:nvPr/>
        </p:nvSpPr>
        <p:spPr bwMode="auto">
          <a:xfrm>
            <a:off x="4213225" y="3219450"/>
            <a:ext cx="1420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3" name="Rectangle 77"/>
          <p:cNvSpPr>
            <a:spLocks noChangeArrowheads="1"/>
          </p:cNvSpPr>
          <p:nvPr/>
        </p:nvSpPr>
        <p:spPr bwMode="auto">
          <a:xfrm>
            <a:off x="5118100" y="3452813"/>
            <a:ext cx="26988" cy="269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Line 78"/>
          <p:cNvSpPr>
            <a:spLocks noChangeShapeType="1"/>
          </p:cNvSpPr>
          <p:nvPr/>
        </p:nvSpPr>
        <p:spPr bwMode="auto">
          <a:xfrm>
            <a:off x="4398963" y="3467100"/>
            <a:ext cx="17319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84"/>
          <p:cNvSpPr>
            <a:spLocks noChangeArrowheads="1"/>
          </p:cNvSpPr>
          <p:nvPr/>
        </p:nvSpPr>
        <p:spPr bwMode="auto">
          <a:xfrm>
            <a:off x="4913313" y="3700463"/>
            <a:ext cx="23813" cy="25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6" name="Line 85"/>
          <p:cNvSpPr>
            <a:spLocks noChangeShapeType="1"/>
          </p:cNvSpPr>
          <p:nvPr/>
        </p:nvSpPr>
        <p:spPr bwMode="auto">
          <a:xfrm flipH="1">
            <a:off x="4213225" y="3714750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7" name="Freeform 86"/>
          <p:cNvSpPr>
            <a:spLocks/>
          </p:cNvSpPr>
          <p:nvPr/>
        </p:nvSpPr>
        <p:spPr bwMode="auto">
          <a:xfrm>
            <a:off x="4213225" y="3675063"/>
            <a:ext cx="66675" cy="7778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8" name="Line 87"/>
          <p:cNvSpPr>
            <a:spLocks noChangeShapeType="1"/>
          </p:cNvSpPr>
          <p:nvPr/>
        </p:nvSpPr>
        <p:spPr bwMode="auto">
          <a:xfrm>
            <a:off x="4213225" y="3714750"/>
            <a:ext cx="17256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5413375" y="3951288"/>
            <a:ext cx="20638" cy="190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0" name="Line 94"/>
          <p:cNvSpPr>
            <a:spLocks noChangeShapeType="1"/>
          </p:cNvSpPr>
          <p:nvPr/>
        </p:nvSpPr>
        <p:spPr bwMode="auto">
          <a:xfrm>
            <a:off x="6962775" y="3960813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1" name="Freeform 95"/>
          <p:cNvSpPr>
            <a:spLocks/>
          </p:cNvSpPr>
          <p:nvPr/>
        </p:nvSpPr>
        <p:spPr bwMode="auto">
          <a:xfrm>
            <a:off x="6900863" y="3921125"/>
            <a:ext cx="66675" cy="79375"/>
          </a:xfrm>
          <a:custGeom>
            <a:avLst/>
            <a:gdLst>
              <a:gd name="T0" fmla="*/ 0 w 62"/>
              <a:gd name="T1" fmla="*/ 73 h 73"/>
              <a:gd name="T2" fmla="*/ 62 w 62"/>
              <a:gd name="T3" fmla="*/ 36 h 73"/>
              <a:gd name="T4" fmla="*/ 0 w 62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3">
                <a:moveTo>
                  <a:pt x="0" y="73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2" name="Line 96"/>
          <p:cNvSpPr>
            <a:spLocks noChangeShapeType="1"/>
          </p:cNvSpPr>
          <p:nvPr/>
        </p:nvSpPr>
        <p:spPr bwMode="auto">
          <a:xfrm>
            <a:off x="4360863" y="3960813"/>
            <a:ext cx="26066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3" name="Line 102"/>
          <p:cNvSpPr>
            <a:spLocks noChangeShapeType="1"/>
          </p:cNvSpPr>
          <p:nvPr/>
        </p:nvSpPr>
        <p:spPr bwMode="auto">
          <a:xfrm flipV="1">
            <a:off x="4810125" y="4332288"/>
            <a:ext cx="20955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" name="Line 103"/>
          <p:cNvSpPr>
            <a:spLocks noChangeShapeType="1"/>
          </p:cNvSpPr>
          <p:nvPr/>
        </p:nvSpPr>
        <p:spPr bwMode="auto">
          <a:xfrm flipH="1" flipV="1">
            <a:off x="5019675" y="4332288"/>
            <a:ext cx="2270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5" name="Line 104"/>
          <p:cNvSpPr>
            <a:spLocks noChangeShapeType="1"/>
          </p:cNvSpPr>
          <p:nvPr/>
        </p:nvSpPr>
        <p:spPr bwMode="auto">
          <a:xfrm>
            <a:off x="4810125" y="4456113"/>
            <a:ext cx="209550" cy="1222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6" name="Line 105"/>
          <p:cNvSpPr>
            <a:spLocks noChangeShapeType="1"/>
          </p:cNvSpPr>
          <p:nvPr/>
        </p:nvSpPr>
        <p:spPr bwMode="auto">
          <a:xfrm flipH="1">
            <a:off x="5019675" y="4456113"/>
            <a:ext cx="227013" cy="1222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8" name="Line 107"/>
          <p:cNvSpPr>
            <a:spLocks noChangeShapeType="1"/>
          </p:cNvSpPr>
          <p:nvPr/>
        </p:nvSpPr>
        <p:spPr bwMode="auto">
          <a:xfrm flipV="1">
            <a:off x="5019675" y="2724150"/>
            <a:ext cx="0" cy="16081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" name="Line 113"/>
          <p:cNvSpPr>
            <a:spLocks noChangeShapeType="1"/>
          </p:cNvSpPr>
          <p:nvPr/>
        </p:nvSpPr>
        <p:spPr bwMode="auto">
          <a:xfrm flipV="1">
            <a:off x="4751388" y="4826000"/>
            <a:ext cx="2651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0" name="Line 114"/>
          <p:cNvSpPr>
            <a:spLocks noChangeShapeType="1"/>
          </p:cNvSpPr>
          <p:nvPr/>
        </p:nvSpPr>
        <p:spPr bwMode="auto">
          <a:xfrm flipH="1" flipV="1">
            <a:off x="5016500" y="4826000"/>
            <a:ext cx="2968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1" name="Line 115"/>
          <p:cNvSpPr>
            <a:spLocks noChangeShapeType="1"/>
          </p:cNvSpPr>
          <p:nvPr/>
        </p:nvSpPr>
        <p:spPr bwMode="auto">
          <a:xfrm>
            <a:off x="4751388" y="4949825"/>
            <a:ext cx="2651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2" name="Line 116"/>
          <p:cNvSpPr>
            <a:spLocks noChangeShapeType="1"/>
          </p:cNvSpPr>
          <p:nvPr/>
        </p:nvSpPr>
        <p:spPr bwMode="auto">
          <a:xfrm flipH="1">
            <a:off x="5016500" y="4949825"/>
            <a:ext cx="2968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6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58160"/>
              </p:ext>
            </p:extLst>
          </p:nvPr>
        </p:nvGraphicFramePr>
        <p:xfrm>
          <a:off x="683568" y="1196752"/>
          <a:ext cx="9222267" cy="550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Absolute effect of statin therapy on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MAJOR VASCULAR EVENTS</a:t>
            </a:r>
          </a:p>
        </p:txBody>
      </p:sp>
    </p:spTree>
    <p:extLst>
      <p:ext uri="{BB962C8B-B14F-4D97-AF65-F5344CB8AC3E}">
        <p14:creationId xmlns:p14="http://schemas.microsoft.com/office/powerpoint/2010/main" val="42556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MORTALITY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5384801" y="1630363"/>
            <a:ext cx="0" cy="4302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244976" y="5932488"/>
            <a:ext cx="22796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46551" y="6057900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676776" y="605790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345113" y="605948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816601" y="605790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426201" y="6057900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244976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814888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384801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954713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524626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703064" y="1133475"/>
            <a:ext cx="126156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Cause-specific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03064" y="1330325"/>
            <a:ext cx="75661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mortality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2519363" y="1133475"/>
            <a:ext cx="5466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147888" y="1330325"/>
            <a:ext cx="9650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473451" y="1133475"/>
            <a:ext cx="68608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3302001" y="1330325"/>
            <a:ext cx="8736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687511" y="1133475"/>
            <a:ext cx="17729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mmol/L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6738311" y="1330325"/>
            <a:ext cx="16094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99388" y="1630363"/>
            <a:ext cx="7730564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636389" y="5967413"/>
            <a:ext cx="133350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39552" y="6034088"/>
            <a:ext cx="3254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930077" y="5965825"/>
            <a:ext cx="42800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30" name="Freeform 31"/>
          <p:cNvSpPr>
            <a:spLocks/>
          </p:cNvSpPr>
          <p:nvPr/>
        </p:nvSpPr>
        <p:spPr bwMode="auto">
          <a:xfrm>
            <a:off x="1515864" y="5932488"/>
            <a:ext cx="325438" cy="204788"/>
          </a:xfrm>
          <a:custGeom>
            <a:avLst/>
            <a:gdLst>
              <a:gd name="T0" fmla="*/ 103 w 205"/>
              <a:gd name="T1" fmla="*/ 0 h 129"/>
              <a:gd name="T2" fmla="*/ 0 w 205"/>
              <a:gd name="T3" fmla="*/ 64 h 129"/>
              <a:gd name="T4" fmla="*/ 103 w 205"/>
              <a:gd name="T5" fmla="*/ 129 h 129"/>
              <a:gd name="T6" fmla="*/ 205 w 205"/>
              <a:gd name="T7" fmla="*/ 64 h 129"/>
              <a:gd name="T8" fmla="*/ 103 w 205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129">
                <a:moveTo>
                  <a:pt x="103" y="0"/>
                </a:moveTo>
                <a:lnTo>
                  <a:pt x="0" y="64"/>
                </a:lnTo>
                <a:lnTo>
                  <a:pt x="103" y="129"/>
                </a:lnTo>
                <a:lnTo>
                  <a:pt x="205" y="64"/>
                </a:lnTo>
                <a:lnTo>
                  <a:pt x="103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Freeform 32"/>
          <p:cNvSpPr>
            <a:spLocks/>
          </p:cNvSpPr>
          <p:nvPr/>
        </p:nvSpPr>
        <p:spPr bwMode="auto">
          <a:xfrm>
            <a:off x="1515864" y="5932488"/>
            <a:ext cx="325438" cy="204788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6 h 231"/>
              <a:gd name="T4" fmla="*/ 184 w 367"/>
              <a:gd name="T5" fmla="*/ 231 h 231"/>
              <a:gd name="T6" fmla="*/ 367 w 367"/>
              <a:gd name="T7" fmla="*/ 116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6"/>
                </a:lnTo>
                <a:lnTo>
                  <a:pt x="184" y="231"/>
                </a:lnTo>
                <a:lnTo>
                  <a:pt x="367" y="116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1907977" y="5967413"/>
            <a:ext cx="44242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8" name="Rectangle 35"/>
          <p:cNvSpPr>
            <a:spLocks noChangeArrowheads="1"/>
          </p:cNvSpPr>
          <p:nvPr/>
        </p:nvSpPr>
        <p:spPr bwMode="auto">
          <a:xfrm>
            <a:off x="6018213" y="6278563"/>
            <a:ext cx="60433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9" name="Rectangle 36"/>
          <p:cNvSpPr>
            <a:spLocks noChangeArrowheads="1"/>
          </p:cNvSpPr>
          <p:nvPr/>
        </p:nvSpPr>
        <p:spPr bwMode="auto">
          <a:xfrm>
            <a:off x="6610351" y="627856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1" name="Rectangle 37"/>
          <p:cNvSpPr>
            <a:spLocks noChangeArrowheads="1"/>
          </p:cNvSpPr>
          <p:nvPr/>
        </p:nvSpPr>
        <p:spPr bwMode="auto">
          <a:xfrm>
            <a:off x="6711951" y="6278563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38"/>
          <p:cNvSpPr>
            <a:spLocks noChangeArrowheads="1"/>
          </p:cNvSpPr>
          <p:nvPr/>
        </p:nvSpPr>
        <p:spPr bwMode="auto">
          <a:xfrm>
            <a:off x="6840538" y="6278563"/>
            <a:ext cx="2035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ing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39"/>
          <p:cNvSpPr>
            <a:spLocks noChangeArrowheads="1"/>
          </p:cNvSpPr>
          <p:nvPr/>
        </p:nvSpPr>
        <p:spPr bwMode="auto">
          <a:xfrm>
            <a:off x="6335713" y="6457950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6437313" y="645795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orse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" name="Rectangle 41"/>
          <p:cNvSpPr>
            <a:spLocks noChangeArrowheads="1"/>
          </p:cNvSpPr>
          <p:nvPr/>
        </p:nvSpPr>
        <p:spPr bwMode="auto">
          <a:xfrm>
            <a:off x="3740151" y="6278563"/>
            <a:ext cx="60433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" name="Rectangle 42"/>
          <p:cNvSpPr>
            <a:spLocks noChangeArrowheads="1"/>
          </p:cNvSpPr>
          <p:nvPr/>
        </p:nvSpPr>
        <p:spPr bwMode="auto">
          <a:xfrm>
            <a:off x="4332288" y="627856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" name="Rectangle 43"/>
          <p:cNvSpPr>
            <a:spLocks noChangeArrowheads="1"/>
          </p:cNvSpPr>
          <p:nvPr/>
        </p:nvSpPr>
        <p:spPr bwMode="auto">
          <a:xfrm>
            <a:off x="4432301" y="6278563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44"/>
          <p:cNvSpPr>
            <a:spLocks noChangeArrowheads="1"/>
          </p:cNvSpPr>
          <p:nvPr/>
        </p:nvSpPr>
        <p:spPr bwMode="auto">
          <a:xfrm>
            <a:off x="4560888" y="6278563"/>
            <a:ext cx="2035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ing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45"/>
          <p:cNvSpPr>
            <a:spLocks noChangeArrowheads="1"/>
          </p:cNvSpPr>
          <p:nvPr/>
        </p:nvSpPr>
        <p:spPr bwMode="auto">
          <a:xfrm>
            <a:off x="4062413" y="6457950"/>
            <a:ext cx="39273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46"/>
          <p:cNvSpPr>
            <a:spLocks noChangeArrowheads="1"/>
          </p:cNvSpPr>
          <p:nvPr/>
        </p:nvSpPr>
        <p:spPr bwMode="auto">
          <a:xfrm>
            <a:off x="2644776" y="908050"/>
            <a:ext cx="12824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Deaths (% p.a.)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47"/>
          <p:cNvSpPr>
            <a:spLocks noChangeArrowheads="1"/>
          </p:cNvSpPr>
          <p:nvPr/>
        </p:nvSpPr>
        <p:spPr bwMode="auto">
          <a:xfrm>
            <a:off x="2360613" y="19510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1902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3435351" y="19510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2290 (0.6)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49"/>
          <p:cNvSpPr>
            <a:spLocks noChangeArrowheads="1"/>
          </p:cNvSpPr>
          <p:nvPr/>
        </p:nvSpPr>
        <p:spPr bwMode="auto">
          <a:xfrm>
            <a:off x="703064" y="1949450"/>
            <a:ext cx="6299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Coronary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6914524" y="19510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(0.74 - 0.87)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4892676" y="1997075"/>
            <a:ext cx="85725" cy="85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7" name="Line 53"/>
          <p:cNvSpPr>
            <a:spLocks noChangeShapeType="1"/>
          </p:cNvSpPr>
          <p:nvPr/>
        </p:nvSpPr>
        <p:spPr bwMode="auto">
          <a:xfrm>
            <a:off x="4794251" y="2039938"/>
            <a:ext cx="2936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2360613" y="21542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1955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3435351" y="21542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2121 (0.6)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703064" y="2168525"/>
            <a:ext cx="92172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cardiac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6914524" y="21542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0.92 (0.85 - 0.99)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58"/>
          <p:cNvSpPr>
            <a:spLocks noChangeArrowheads="1"/>
          </p:cNvSpPr>
          <p:nvPr/>
        </p:nvSpPr>
        <p:spPr bwMode="auto">
          <a:xfrm>
            <a:off x="5156201" y="2201863"/>
            <a:ext cx="87313" cy="87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3" name="Line 59"/>
          <p:cNvSpPr>
            <a:spLocks noChangeShapeType="1"/>
          </p:cNvSpPr>
          <p:nvPr/>
        </p:nvSpPr>
        <p:spPr bwMode="auto">
          <a:xfrm>
            <a:off x="5041901" y="2246313"/>
            <a:ext cx="3286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2400301" y="23606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521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Rectangle 61"/>
          <p:cNvSpPr>
            <a:spLocks noChangeArrowheads="1"/>
          </p:cNvSpPr>
          <p:nvPr/>
        </p:nvSpPr>
        <p:spPr bwMode="auto">
          <a:xfrm>
            <a:off x="3475038" y="23606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533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6" name="Rectangle 62"/>
          <p:cNvSpPr>
            <a:spLocks noChangeArrowheads="1"/>
          </p:cNvSpPr>
          <p:nvPr/>
        </p:nvSpPr>
        <p:spPr bwMode="auto">
          <a:xfrm>
            <a:off x="703064" y="2373313"/>
            <a:ext cx="4440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Stroke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4" name="Rectangle 64"/>
          <p:cNvSpPr>
            <a:spLocks noChangeArrowheads="1"/>
          </p:cNvSpPr>
          <p:nvPr/>
        </p:nvSpPr>
        <p:spPr bwMode="auto">
          <a:xfrm>
            <a:off x="6914524" y="236061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0.98 (0.83 - 1.15)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5" name="Rectangle 65"/>
          <p:cNvSpPr>
            <a:spLocks noChangeArrowheads="1"/>
          </p:cNvSpPr>
          <p:nvPr/>
        </p:nvSpPr>
        <p:spPr bwMode="auto">
          <a:xfrm>
            <a:off x="5307013" y="2428875"/>
            <a:ext cx="41275" cy="42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6" name="Line 66"/>
          <p:cNvSpPr>
            <a:spLocks noChangeShapeType="1"/>
          </p:cNvSpPr>
          <p:nvPr/>
        </p:nvSpPr>
        <p:spPr bwMode="auto">
          <a:xfrm>
            <a:off x="4997451" y="2449513"/>
            <a:ext cx="7191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8" name="Rectangle 67"/>
          <p:cNvSpPr>
            <a:spLocks noChangeArrowheads="1"/>
          </p:cNvSpPr>
          <p:nvPr/>
        </p:nvSpPr>
        <p:spPr bwMode="auto">
          <a:xfrm>
            <a:off x="2400301" y="256540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420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9" name="Rectangle 68"/>
          <p:cNvSpPr>
            <a:spLocks noChangeArrowheads="1"/>
          </p:cNvSpPr>
          <p:nvPr/>
        </p:nvSpPr>
        <p:spPr bwMode="auto">
          <a:xfrm>
            <a:off x="3475038" y="256540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435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9"/>
          <p:cNvSpPr>
            <a:spLocks noChangeArrowheads="1"/>
          </p:cNvSpPr>
          <p:nvPr/>
        </p:nvSpPr>
        <p:spPr bwMode="auto">
          <a:xfrm>
            <a:off x="703064" y="2579688"/>
            <a:ext cx="9986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2" name="Rectangle 71"/>
          <p:cNvSpPr>
            <a:spLocks noChangeArrowheads="1"/>
          </p:cNvSpPr>
          <p:nvPr/>
        </p:nvSpPr>
        <p:spPr bwMode="auto">
          <a:xfrm>
            <a:off x="6914524" y="25654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0.95 (0.80 - 1.14)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3" name="Rectangle 72"/>
          <p:cNvSpPr>
            <a:spLocks noChangeArrowheads="1"/>
          </p:cNvSpPr>
          <p:nvPr/>
        </p:nvSpPr>
        <p:spPr bwMode="auto">
          <a:xfrm>
            <a:off x="5256213" y="2635250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4" name="Line 73"/>
          <p:cNvSpPr>
            <a:spLocks noChangeShapeType="1"/>
          </p:cNvSpPr>
          <p:nvPr/>
        </p:nvSpPr>
        <p:spPr bwMode="auto">
          <a:xfrm>
            <a:off x="4918076" y="2654300"/>
            <a:ext cx="784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5" name="Rectangle 74"/>
          <p:cNvSpPr>
            <a:spLocks noChangeArrowheads="1"/>
          </p:cNvSpPr>
          <p:nvPr/>
        </p:nvSpPr>
        <p:spPr bwMode="auto">
          <a:xfrm>
            <a:off x="2360613" y="30194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4798 (1.3)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6" name="Rectangle 75"/>
          <p:cNvSpPr>
            <a:spLocks noChangeArrowheads="1"/>
          </p:cNvSpPr>
          <p:nvPr/>
        </p:nvSpPr>
        <p:spPr bwMode="auto">
          <a:xfrm>
            <a:off x="3435351" y="30194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5379 (1.5)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7" name="Rectangle 76"/>
          <p:cNvSpPr>
            <a:spLocks noChangeArrowheads="1"/>
          </p:cNvSpPr>
          <p:nvPr/>
        </p:nvSpPr>
        <p:spPr bwMode="auto">
          <a:xfrm>
            <a:off x="703064" y="3017838"/>
            <a:ext cx="9553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0" name="Rectangle 79"/>
          <p:cNvSpPr>
            <a:spLocks noChangeArrowheads="1"/>
          </p:cNvSpPr>
          <p:nvPr/>
        </p:nvSpPr>
        <p:spPr bwMode="auto">
          <a:xfrm>
            <a:off x="6914524" y="30194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0.88 (0.84 - 0.91)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1" name="Freeform 80"/>
          <p:cNvSpPr>
            <a:spLocks/>
          </p:cNvSpPr>
          <p:nvPr/>
        </p:nvSpPr>
        <p:spPr bwMode="auto">
          <a:xfrm>
            <a:off x="5030788" y="3013075"/>
            <a:ext cx="153988" cy="204788"/>
          </a:xfrm>
          <a:custGeom>
            <a:avLst/>
            <a:gdLst>
              <a:gd name="T0" fmla="*/ 47 w 97"/>
              <a:gd name="T1" fmla="*/ 0 h 129"/>
              <a:gd name="T2" fmla="*/ 0 w 97"/>
              <a:gd name="T3" fmla="*/ 65 h 129"/>
              <a:gd name="T4" fmla="*/ 47 w 97"/>
              <a:gd name="T5" fmla="*/ 129 h 129"/>
              <a:gd name="T6" fmla="*/ 97 w 97"/>
              <a:gd name="T7" fmla="*/ 65 h 129"/>
              <a:gd name="T8" fmla="*/ 47 w 97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" h="129">
                <a:moveTo>
                  <a:pt x="47" y="0"/>
                </a:moveTo>
                <a:lnTo>
                  <a:pt x="0" y="65"/>
                </a:lnTo>
                <a:lnTo>
                  <a:pt x="47" y="129"/>
                </a:lnTo>
                <a:lnTo>
                  <a:pt x="97" y="65"/>
                </a:lnTo>
                <a:lnTo>
                  <a:pt x="47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2" name="Freeform 81"/>
          <p:cNvSpPr>
            <a:spLocks/>
          </p:cNvSpPr>
          <p:nvPr/>
        </p:nvSpPr>
        <p:spPr bwMode="auto">
          <a:xfrm>
            <a:off x="5030788" y="3013075"/>
            <a:ext cx="153988" cy="204788"/>
          </a:xfrm>
          <a:custGeom>
            <a:avLst/>
            <a:gdLst>
              <a:gd name="T0" fmla="*/ 85 w 174"/>
              <a:gd name="T1" fmla="*/ 0 h 231"/>
              <a:gd name="T2" fmla="*/ 0 w 174"/>
              <a:gd name="T3" fmla="*/ 116 h 231"/>
              <a:gd name="T4" fmla="*/ 85 w 174"/>
              <a:gd name="T5" fmla="*/ 231 h 231"/>
              <a:gd name="T6" fmla="*/ 174 w 174"/>
              <a:gd name="T7" fmla="*/ 116 h 231"/>
              <a:gd name="T8" fmla="*/ 85 w 174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" h="231">
                <a:moveTo>
                  <a:pt x="85" y="0"/>
                </a:moveTo>
                <a:lnTo>
                  <a:pt x="0" y="116"/>
                </a:lnTo>
                <a:lnTo>
                  <a:pt x="85" y="231"/>
                </a:lnTo>
                <a:lnTo>
                  <a:pt x="174" y="116"/>
                </a:lnTo>
                <a:lnTo>
                  <a:pt x="85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3" name="Line 82"/>
          <p:cNvSpPr>
            <a:spLocks noChangeShapeType="1"/>
          </p:cNvSpPr>
          <p:nvPr/>
        </p:nvSpPr>
        <p:spPr bwMode="auto">
          <a:xfrm flipV="1">
            <a:off x="5105401" y="1885950"/>
            <a:ext cx="0" cy="1127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4" name="Rectangle 83"/>
          <p:cNvSpPr>
            <a:spLocks noChangeArrowheads="1"/>
          </p:cNvSpPr>
          <p:nvPr/>
        </p:nvSpPr>
        <p:spPr bwMode="auto">
          <a:xfrm>
            <a:off x="2360613" y="34877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1834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5" name="Rectangle 84"/>
          <p:cNvSpPr>
            <a:spLocks noChangeArrowheads="1"/>
          </p:cNvSpPr>
          <p:nvPr/>
        </p:nvSpPr>
        <p:spPr bwMode="auto">
          <a:xfrm>
            <a:off x="3435351" y="34877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1849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6" name="Rectangle 85"/>
          <p:cNvSpPr>
            <a:spLocks noChangeArrowheads="1"/>
          </p:cNvSpPr>
          <p:nvPr/>
        </p:nvSpPr>
        <p:spPr bwMode="auto">
          <a:xfrm>
            <a:off x="703064" y="3500438"/>
            <a:ext cx="4937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Cancer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7" name="Rectangle 86"/>
          <p:cNvSpPr>
            <a:spLocks noChangeArrowheads="1"/>
          </p:cNvSpPr>
          <p:nvPr/>
        </p:nvSpPr>
        <p:spPr bwMode="auto">
          <a:xfrm>
            <a:off x="6914524" y="34877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0.99 (0.91 - 1.09)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8" name="Rectangle 87"/>
          <p:cNvSpPr>
            <a:spLocks noChangeArrowheads="1"/>
          </p:cNvSpPr>
          <p:nvPr/>
        </p:nvSpPr>
        <p:spPr bwMode="auto">
          <a:xfrm>
            <a:off x="5332413" y="3536950"/>
            <a:ext cx="77788" cy="793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9" name="Line 88"/>
          <p:cNvSpPr>
            <a:spLocks noChangeShapeType="1"/>
          </p:cNvSpPr>
          <p:nvPr/>
        </p:nvSpPr>
        <p:spPr bwMode="auto">
          <a:xfrm>
            <a:off x="5180013" y="3576638"/>
            <a:ext cx="4000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0" name="Rectangle 89"/>
          <p:cNvSpPr>
            <a:spLocks noChangeArrowheads="1"/>
          </p:cNvSpPr>
          <p:nvPr/>
        </p:nvSpPr>
        <p:spPr bwMode="auto">
          <a:xfrm>
            <a:off x="2400301" y="36925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257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1" name="Rectangle 90"/>
          <p:cNvSpPr>
            <a:spLocks noChangeArrowheads="1"/>
          </p:cNvSpPr>
          <p:nvPr/>
        </p:nvSpPr>
        <p:spPr bwMode="auto">
          <a:xfrm>
            <a:off x="3475038" y="36925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281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2" name="Rectangle 91"/>
          <p:cNvSpPr>
            <a:spLocks noChangeArrowheads="1"/>
          </p:cNvSpPr>
          <p:nvPr/>
        </p:nvSpPr>
        <p:spPr bwMode="auto">
          <a:xfrm>
            <a:off x="703064" y="3690938"/>
            <a:ext cx="7838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Respiratory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5" name="Rectangle 94"/>
          <p:cNvSpPr>
            <a:spLocks noChangeArrowheads="1"/>
          </p:cNvSpPr>
          <p:nvPr/>
        </p:nvSpPr>
        <p:spPr bwMode="auto">
          <a:xfrm>
            <a:off x="6914524" y="3692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0.86 (0.70 - 1.06)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6" name="Rectangle 95"/>
          <p:cNvSpPr>
            <a:spLocks noChangeArrowheads="1"/>
          </p:cNvSpPr>
          <p:nvPr/>
        </p:nvSpPr>
        <p:spPr bwMode="auto">
          <a:xfrm>
            <a:off x="5049838" y="3765550"/>
            <a:ext cx="33338" cy="31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7" name="Line 96"/>
          <p:cNvSpPr>
            <a:spLocks noChangeShapeType="1"/>
          </p:cNvSpPr>
          <p:nvPr/>
        </p:nvSpPr>
        <p:spPr bwMode="auto">
          <a:xfrm>
            <a:off x="4692651" y="3781425"/>
            <a:ext cx="8350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8" name="Rectangle 97"/>
          <p:cNvSpPr>
            <a:spLocks noChangeArrowheads="1"/>
          </p:cNvSpPr>
          <p:nvPr/>
        </p:nvSpPr>
        <p:spPr bwMode="auto">
          <a:xfrm>
            <a:off x="2400301" y="38957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137 (0.0)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9" name="Rectangle 98"/>
          <p:cNvSpPr>
            <a:spLocks noChangeArrowheads="1"/>
          </p:cNvSpPr>
          <p:nvPr/>
        </p:nvSpPr>
        <p:spPr bwMode="auto">
          <a:xfrm>
            <a:off x="3475038" y="38957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138 (0.0)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0" name="Rectangle 99"/>
          <p:cNvSpPr>
            <a:spLocks noChangeArrowheads="1"/>
          </p:cNvSpPr>
          <p:nvPr/>
        </p:nvSpPr>
        <p:spPr bwMode="auto">
          <a:xfrm>
            <a:off x="703064" y="3910013"/>
            <a:ext cx="5232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Trauma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3" name="Rectangle 102"/>
          <p:cNvSpPr>
            <a:spLocks noChangeArrowheads="1"/>
          </p:cNvSpPr>
          <p:nvPr/>
        </p:nvSpPr>
        <p:spPr bwMode="auto">
          <a:xfrm>
            <a:off x="6914524" y="38957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0.97 (0.70 - 1.34)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4" name="Rectangle 103"/>
          <p:cNvSpPr>
            <a:spLocks noChangeArrowheads="1"/>
          </p:cNvSpPr>
          <p:nvPr/>
        </p:nvSpPr>
        <p:spPr bwMode="auto">
          <a:xfrm>
            <a:off x="5305426" y="3975100"/>
            <a:ext cx="20638" cy="20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5" name="Line 104"/>
          <p:cNvSpPr>
            <a:spLocks noChangeShapeType="1"/>
          </p:cNvSpPr>
          <p:nvPr/>
        </p:nvSpPr>
        <p:spPr bwMode="auto">
          <a:xfrm>
            <a:off x="4710113" y="3986213"/>
            <a:ext cx="14446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6" name="Rectangle 105"/>
          <p:cNvSpPr>
            <a:spLocks noChangeArrowheads="1"/>
          </p:cNvSpPr>
          <p:nvPr/>
        </p:nvSpPr>
        <p:spPr bwMode="auto">
          <a:xfrm>
            <a:off x="2400301" y="41005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856 (0.2)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7" name="Rectangle 106"/>
          <p:cNvSpPr>
            <a:spLocks noChangeArrowheads="1"/>
          </p:cNvSpPr>
          <p:nvPr/>
        </p:nvSpPr>
        <p:spPr bwMode="auto">
          <a:xfrm>
            <a:off x="3475038" y="41005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892 (0.2)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8" name="Rectangle 107"/>
          <p:cNvSpPr>
            <a:spLocks noChangeArrowheads="1"/>
          </p:cNvSpPr>
          <p:nvPr/>
        </p:nvSpPr>
        <p:spPr bwMode="auto">
          <a:xfrm>
            <a:off x="703064" y="4114800"/>
            <a:ext cx="1304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non-vascular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0" name="Rectangle 109"/>
          <p:cNvSpPr>
            <a:spLocks noChangeArrowheads="1"/>
          </p:cNvSpPr>
          <p:nvPr/>
        </p:nvSpPr>
        <p:spPr bwMode="auto">
          <a:xfrm>
            <a:off x="6914524" y="410051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0.94 (0.82 - 1.07)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1" name="Rectangle 110"/>
          <p:cNvSpPr>
            <a:spLocks noChangeArrowheads="1"/>
          </p:cNvSpPr>
          <p:nvPr/>
        </p:nvSpPr>
        <p:spPr bwMode="auto">
          <a:xfrm>
            <a:off x="5216526" y="4165600"/>
            <a:ext cx="52388" cy="50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2" name="Line 111"/>
          <p:cNvSpPr>
            <a:spLocks noChangeShapeType="1"/>
          </p:cNvSpPr>
          <p:nvPr/>
        </p:nvSpPr>
        <p:spPr bwMode="auto">
          <a:xfrm>
            <a:off x="4975226" y="4191000"/>
            <a:ext cx="5730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3" name="Rectangle 112"/>
          <p:cNvSpPr>
            <a:spLocks noChangeArrowheads="1"/>
          </p:cNvSpPr>
          <p:nvPr/>
        </p:nvSpPr>
        <p:spPr bwMode="auto">
          <a:xfrm>
            <a:off x="2360613" y="45561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3084 (0.8)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4" name="Rectangle 113"/>
          <p:cNvSpPr>
            <a:spLocks noChangeArrowheads="1"/>
          </p:cNvSpPr>
          <p:nvPr/>
        </p:nvSpPr>
        <p:spPr bwMode="auto">
          <a:xfrm>
            <a:off x="3435351" y="45561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3160 (0.9)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5" name="Rectangle 114"/>
          <p:cNvSpPr>
            <a:spLocks noChangeArrowheads="1"/>
          </p:cNvSpPr>
          <p:nvPr/>
        </p:nvSpPr>
        <p:spPr bwMode="auto">
          <a:xfrm>
            <a:off x="703064" y="4554538"/>
            <a:ext cx="130003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non-vascular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8" name="Rectangle 117"/>
          <p:cNvSpPr>
            <a:spLocks noChangeArrowheads="1"/>
          </p:cNvSpPr>
          <p:nvPr/>
        </p:nvSpPr>
        <p:spPr bwMode="auto">
          <a:xfrm>
            <a:off x="6914524" y="45561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0.96 (0.92 - 1.01)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9" name="Freeform 118"/>
          <p:cNvSpPr>
            <a:spLocks/>
          </p:cNvSpPr>
          <p:nvPr/>
        </p:nvSpPr>
        <p:spPr bwMode="auto">
          <a:xfrm>
            <a:off x="5191126" y="4549775"/>
            <a:ext cx="227013" cy="204788"/>
          </a:xfrm>
          <a:custGeom>
            <a:avLst/>
            <a:gdLst>
              <a:gd name="T0" fmla="*/ 69 w 143"/>
              <a:gd name="T1" fmla="*/ 0 h 129"/>
              <a:gd name="T2" fmla="*/ 0 w 143"/>
              <a:gd name="T3" fmla="*/ 64 h 129"/>
              <a:gd name="T4" fmla="*/ 69 w 143"/>
              <a:gd name="T5" fmla="*/ 129 h 129"/>
              <a:gd name="T6" fmla="*/ 143 w 143"/>
              <a:gd name="T7" fmla="*/ 64 h 129"/>
              <a:gd name="T8" fmla="*/ 69 w 143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129">
                <a:moveTo>
                  <a:pt x="69" y="0"/>
                </a:moveTo>
                <a:lnTo>
                  <a:pt x="0" y="64"/>
                </a:lnTo>
                <a:lnTo>
                  <a:pt x="69" y="129"/>
                </a:lnTo>
                <a:lnTo>
                  <a:pt x="143" y="64"/>
                </a:lnTo>
                <a:lnTo>
                  <a:pt x="69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0" name="Freeform 119"/>
          <p:cNvSpPr>
            <a:spLocks/>
          </p:cNvSpPr>
          <p:nvPr/>
        </p:nvSpPr>
        <p:spPr bwMode="auto">
          <a:xfrm>
            <a:off x="5191126" y="4549775"/>
            <a:ext cx="227013" cy="204788"/>
          </a:xfrm>
          <a:custGeom>
            <a:avLst/>
            <a:gdLst>
              <a:gd name="T0" fmla="*/ 124 w 256"/>
              <a:gd name="T1" fmla="*/ 0 h 231"/>
              <a:gd name="T2" fmla="*/ 0 w 256"/>
              <a:gd name="T3" fmla="*/ 116 h 231"/>
              <a:gd name="T4" fmla="*/ 124 w 256"/>
              <a:gd name="T5" fmla="*/ 231 h 231"/>
              <a:gd name="T6" fmla="*/ 256 w 256"/>
              <a:gd name="T7" fmla="*/ 116 h 231"/>
              <a:gd name="T8" fmla="*/ 124 w 256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" h="231">
                <a:moveTo>
                  <a:pt x="124" y="0"/>
                </a:moveTo>
                <a:lnTo>
                  <a:pt x="0" y="116"/>
                </a:lnTo>
                <a:lnTo>
                  <a:pt x="124" y="231"/>
                </a:lnTo>
                <a:lnTo>
                  <a:pt x="256" y="116"/>
                </a:lnTo>
                <a:lnTo>
                  <a:pt x="124" y="0"/>
                </a:ln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1" name="Line 120"/>
          <p:cNvSpPr>
            <a:spLocks noChangeShapeType="1"/>
          </p:cNvSpPr>
          <p:nvPr/>
        </p:nvSpPr>
        <p:spPr bwMode="auto">
          <a:xfrm flipV="1">
            <a:off x="5300663" y="3422650"/>
            <a:ext cx="0" cy="1127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2" name="Rectangle 121"/>
          <p:cNvSpPr>
            <a:spLocks noChangeArrowheads="1"/>
          </p:cNvSpPr>
          <p:nvPr/>
        </p:nvSpPr>
        <p:spPr bwMode="auto">
          <a:xfrm>
            <a:off x="2400301" y="502285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488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3" name="Rectangle 122"/>
          <p:cNvSpPr>
            <a:spLocks noChangeArrowheads="1"/>
          </p:cNvSpPr>
          <p:nvPr/>
        </p:nvSpPr>
        <p:spPr bwMode="auto">
          <a:xfrm>
            <a:off x="3475038" y="502285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548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4" name="Rectangle 123"/>
          <p:cNvSpPr>
            <a:spLocks noChangeArrowheads="1"/>
          </p:cNvSpPr>
          <p:nvPr/>
        </p:nvSpPr>
        <p:spPr bwMode="auto">
          <a:xfrm>
            <a:off x="703064" y="5035550"/>
            <a:ext cx="6379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Unknown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6" name="Rectangle 125"/>
          <p:cNvSpPr>
            <a:spLocks noChangeArrowheads="1"/>
          </p:cNvSpPr>
          <p:nvPr/>
        </p:nvSpPr>
        <p:spPr bwMode="auto">
          <a:xfrm>
            <a:off x="6914524" y="50228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0.87 (0.74 - 1.04)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7" name="Rectangle 126"/>
          <p:cNvSpPr>
            <a:spLocks noChangeArrowheads="1"/>
          </p:cNvSpPr>
          <p:nvPr/>
        </p:nvSpPr>
        <p:spPr bwMode="auto">
          <a:xfrm>
            <a:off x="5078413" y="5091113"/>
            <a:ext cx="41275" cy="41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8" name="Line 127"/>
          <p:cNvSpPr>
            <a:spLocks noChangeShapeType="1"/>
          </p:cNvSpPr>
          <p:nvPr/>
        </p:nvSpPr>
        <p:spPr bwMode="auto">
          <a:xfrm>
            <a:off x="4789488" y="5111750"/>
            <a:ext cx="6762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9" name="Rectangle 128"/>
          <p:cNvSpPr>
            <a:spLocks noChangeArrowheads="1"/>
          </p:cNvSpPr>
          <p:nvPr/>
        </p:nvSpPr>
        <p:spPr bwMode="auto">
          <a:xfrm>
            <a:off x="2360613" y="547687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8370 (2.3)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0" name="Rectangle 129"/>
          <p:cNvSpPr>
            <a:spLocks noChangeArrowheads="1"/>
          </p:cNvSpPr>
          <p:nvPr/>
        </p:nvSpPr>
        <p:spPr bwMode="auto">
          <a:xfrm>
            <a:off x="3435351" y="547687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9087 (2.5)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1" name="Rectangle 130"/>
          <p:cNvSpPr>
            <a:spLocks noChangeArrowheads="1"/>
          </p:cNvSpPr>
          <p:nvPr/>
        </p:nvSpPr>
        <p:spPr bwMode="auto">
          <a:xfrm>
            <a:off x="703064" y="5475288"/>
            <a:ext cx="74379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death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3" name="Rectangle 132"/>
          <p:cNvSpPr>
            <a:spLocks noChangeArrowheads="1"/>
          </p:cNvSpPr>
          <p:nvPr/>
        </p:nvSpPr>
        <p:spPr bwMode="auto">
          <a:xfrm>
            <a:off x="6914524" y="547687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0.91 (0.88 - 0.93)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4" name="Freeform 133"/>
          <p:cNvSpPr>
            <a:spLocks/>
          </p:cNvSpPr>
          <p:nvPr/>
        </p:nvSpPr>
        <p:spPr bwMode="auto">
          <a:xfrm>
            <a:off x="5091748" y="5401227"/>
            <a:ext cx="223838" cy="366713"/>
          </a:xfrm>
          <a:custGeom>
            <a:avLst/>
            <a:gdLst>
              <a:gd name="T0" fmla="*/ 69 w 141"/>
              <a:gd name="T1" fmla="*/ 0 h 231"/>
              <a:gd name="T2" fmla="*/ 0 w 141"/>
              <a:gd name="T3" fmla="*/ 116 h 231"/>
              <a:gd name="T4" fmla="*/ 69 w 141"/>
              <a:gd name="T5" fmla="*/ 231 h 231"/>
              <a:gd name="T6" fmla="*/ 141 w 141"/>
              <a:gd name="T7" fmla="*/ 116 h 231"/>
              <a:gd name="T8" fmla="*/ 69 w 141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231">
                <a:moveTo>
                  <a:pt x="69" y="0"/>
                </a:moveTo>
                <a:lnTo>
                  <a:pt x="0" y="116"/>
                </a:lnTo>
                <a:lnTo>
                  <a:pt x="69" y="231"/>
                </a:lnTo>
                <a:lnTo>
                  <a:pt x="141" y="116"/>
                </a:lnTo>
                <a:lnTo>
                  <a:pt x="69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SITE-SPECIFIC CANCER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5580063" y="2120900"/>
            <a:ext cx="0" cy="35036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235450" y="5624513"/>
            <a:ext cx="2689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9563" y="5775325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745038" y="5775325"/>
            <a:ext cx="32541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34025" y="5775325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089650" y="5775325"/>
            <a:ext cx="32541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808788" y="5775325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235450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908550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580063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253163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924675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93700" y="1535113"/>
            <a:ext cx="11333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Site-specific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93700" y="1766888"/>
            <a:ext cx="6219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cancer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2392363" y="1535113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952625" y="1766888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3517900" y="1535113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</a:t>
            </a:r>
            <a:r>
              <a:rPr lang="en-US" alt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-Bold" charset="0"/>
              </a:rPr>
              <a:t>l/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314700" y="1766888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6762750" y="1535113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821488" y="1766888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393700" y="2120900"/>
            <a:ext cx="84518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315913" y="5665788"/>
            <a:ext cx="157163" cy="158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201612" y="5746750"/>
            <a:ext cx="3841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661988" y="5662613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9" name="Freeform 30"/>
          <p:cNvSpPr>
            <a:spLocks/>
          </p:cNvSpPr>
          <p:nvPr/>
        </p:nvSpPr>
        <p:spPr bwMode="auto">
          <a:xfrm>
            <a:off x="1354138" y="5624513"/>
            <a:ext cx="384175" cy="241300"/>
          </a:xfrm>
          <a:custGeom>
            <a:avLst/>
            <a:gdLst>
              <a:gd name="T0" fmla="*/ 121 w 242"/>
              <a:gd name="T1" fmla="*/ 0 h 152"/>
              <a:gd name="T2" fmla="*/ 0 w 242"/>
              <a:gd name="T3" fmla="*/ 77 h 152"/>
              <a:gd name="T4" fmla="*/ 121 w 242"/>
              <a:gd name="T5" fmla="*/ 152 h 152"/>
              <a:gd name="T6" fmla="*/ 242 w 242"/>
              <a:gd name="T7" fmla="*/ 77 h 152"/>
              <a:gd name="T8" fmla="*/ 121 w 242"/>
              <a:gd name="T9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152">
                <a:moveTo>
                  <a:pt x="121" y="0"/>
                </a:moveTo>
                <a:lnTo>
                  <a:pt x="0" y="77"/>
                </a:lnTo>
                <a:lnTo>
                  <a:pt x="121" y="152"/>
                </a:lnTo>
                <a:lnTo>
                  <a:pt x="242" y="77"/>
                </a:lnTo>
                <a:lnTo>
                  <a:pt x="121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Freeform 31"/>
          <p:cNvSpPr>
            <a:spLocks/>
          </p:cNvSpPr>
          <p:nvPr/>
        </p:nvSpPr>
        <p:spPr bwMode="auto">
          <a:xfrm>
            <a:off x="1354138" y="5624513"/>
            <a:ext cx="384175" cy="241300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6 h 231"/>
              <a:gd name="T4" fmla="*/ 184 w 367"/>
              <a:gd name="T5" fmla="*/ 231 h 231"/>
              <a:gd name="T6" fmla="*/ 367 w 367"/>
              <a:gd name="T7" fmla="*/ 116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6"/>
                </a:lnTo>
                <a:lnTo>
                  <a:pt x="184" y="231"/>
                </a:lnTo>
                <a:lnTo>
                  <a:pt x="367" y="116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angle 33"/>
          <p:cNvSpPr>
            <a:spLocks noChangeArrowheads="1"/>
          </p:cNvSpPr>
          <p:nvPr/>
        </p:nvSpPr>
        <p:spPr bwMode="auto">
          <a:xfrm>
            <a:off x="1816100" y="5665788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6327775" y="6034088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38"/>
          <p:cNvSpPr>
            <a:spLocks noChangeArrowheads="1"/>
          </p:cNvSpPr>
          <p:nvPr/>
        </p:nvSpPr>
        <p:spPr bwMode="auto">
          <a:xfrm>
            <a:off x="6702425" y="6245225"/>
            <a:ext cx="44563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3638550" y="6034088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44"/>
          <p:cNvSpPr>
            <a:spLocks noChangeArrowheads="1"/>
          </p:cNvSpPr>
          <p:nvPr/>
        </p:nvSpPr>
        <p:spPr bwMode="auto">
          <a:xfrm>
            <a:off x="4021138" y="6245225"/>
            <a:ext cx="42800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45"/>
          <p:cNvSpPr>
            <a:spLocks noChangeArrowheads="1"/>
          </p:cNvSpPr>
          <p:nvPr/>
        </p:nvSpPr>
        <p:spPr bwMode="auto">
          <a:xfrm>
            <a:off x="2549525" y="1270000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46"/>
          <p:cNvSpPr>
            <a:spLocks noChangeArrowheads="1"/>
          </p:cNvSpPr>
          <p:nvPr/>
        </p:nvSpPr>
        <p:spPr bwMode="auto">
          <a:xfrm>
            <a:off x="2251075" y="24987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549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47"/>
          <p:cNvSpPr>
            <a:spLocks noChangeArrowheads="1"/>
          </p:cNvSpPr>
          <p:nvPr/>
        </p:nvSpPr>
        <p:spPr bwMode="auto">
          <a:xfrm>
            <a:off x="3519488" y="24987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567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393700" y="2498725"/>
            <a:ext cx="157895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Large bowel/intestine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7029450" y="2498725"/>
            <a:ext cx="127163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0.95 (0.82 - 1.11)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5430838" y="2578100"/>
            <a:ext cx="52388" cy="523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7" name="Line 53"/>
          <p:cNvSpPr>
            <a:spLocks noChangeShapeType="1"/>
          </p:cNvSpPr>
          <p:nvPr/>
        </p:nvSpPr>
        <p:spPr bwMode="auto">
          <a:xfrm>
            <a:off x="5091113" y="2603500"/>
            <a:ext cx="7937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2251075" y="27400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665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3519488" y="27400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678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393700" y="2757488"/>
            <a:ext cx="64120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GI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7029450" y="2740025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0.99 (0.86 - 1.15)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58"/>
          <p:cNvSpPr>
            <a:spLocks noChangeArrowheads="1"/>
          </p:cNvSpPr>
          <p:nvPr/>
        </p:nvSpPr>
        <p:spPr bwMode="auto">
          <a:xfrm>
            <a:off x="5527675" y="2817813"/>
            <a:ext cx="55563" cy="555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3" name="Line 59"/>
          <p:cNvSpPr>
            <a:spLocks noChangeShapeType="1"/>
          </p:cNvSpPr>
          <p:nvPr/>
        </p:nvSpPr>
        <p:spPr bwMode="auto">
          <a:xfrm>
            <a:off x="5191125" y="2846388"/>
            <a:ext cx="785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2251075" y="29829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923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Rectangle 61"/>
          <p:cNvSpPr>
            <a:spLocks noChangeArrowheads="1"/>
          </p:cNvSpPr>
          <p:nvPr/>
        </p:nvSpPr>
        <p:spPr bwMode="auto">
          <a:xfrm>
            <a:off x="3519488" y="29829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954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6" name="Rectangle 62"/>
          <p:cNvSpPr>
            <a:spLocks noChangeArrowheads="1"/>
          </p:cNvSpPr>
          <p:nvPr/>
        </p:nvSpPr>
        <p:spPr bwMode="auto">
          <a:xfrm>
            <a:off x="393700" y="2997200"/>
            <a:ext cx="62196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Prostate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7" name="Rectangle 63"/>
          <p:cNvSpPr>
            <a:spLocks noChangeArrowheads="1"/>
          </p:cNvSpPr>
          <p:nvPr/>
        </p:nvSpPr>
        <p:spPr bwMode="auto">
          <a:xfrm>
            <a:off x="7029450" y="29829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0.97 (0.85 - 1.10)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4" name="Rectangle 64"/>
          <p:cNvSpPr>
            <a:spLocks noChangeArrowheads="1"/>
          </p:cNvSpPr>
          <p:nvPr/>
        </p:nvSpPr>
        <p:spPr bwMode="auto">
          <a:xfrm>
            <a:off x="5457825" y="3055938"/>
            <a:ext cx="65088" cy="635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5" name="Line 65"/>
          <p:cNvSpPr>
            <a:spLocks noChangeShapeType="1"/>
          </p:cNvSpPr>
          <p:nvPr/>
        </p:nvSpPr>
        <p:spPr bwMode="auto">
          <a:xfrm>
            <a:off x="5181600" y="3087688"/>
            <a:ext cx="657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7" name="Rectangle 66"/>
          <p:cNvSpPr>
            <a:spLocks noChangeArrowheads="1"/>
          </p:cNvSpPr>
          <p:nvPr/>
        </p:nvSpPr>
        <p:spPr bwMode="auto">
          <a:xfrm>
            <a:off x="2251075" y="32242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315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8" name="Rectangle 67"/>
          <p:cNvSpPr>
            <a:spLocks noChangeArrowheads="1"/>
          </p:cNvSpPr>
          <p:nvPr/>
        </p:nvSpPr>
        <p:spPr bwMode="auto">
          <a:xfrm>
            <a:off x="3519488" y="32242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331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9" name="Rectangle 68"/>
          <p:cNvSpPr>
            <a:spLocks noChangeArrowheads="1"/>
          </p:cNvSpPr>
          <p:nvPr/>
        </p:nvSpPr>
        <p:spPr bwMode="auto">
          <a:xfrm>
            <a:off x="393700" y="3238500"/>
            <a:ext cx="57547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Bladder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9"/>
          <p:cNvSpPr>
            <a:spLocks noChangeArrowheads="1"/>
          </p:cNvSpPr>
          <p:nvPr/>
        </p:nvSpPr>
        <p:spPr bwMode="auto">
          <a:xfrm>
            <a:off x="7029450" y="32242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0.94 (0.76 - 1.16)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1" name="Rectangle 70"/>
          <p:cNvSpPr>
            <a:spLocks noChangeArrowheads="1"/>
          </p:cNvSpPr>
          <p:nvPr/>
        </p:nvSpPr>
        <p:spPr bwMode="auto">
          <a:xfrm>
            <a:off x="5392738" y="3309938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2" name="Line 71"/>
          <p:cNvSpPr>
            <a:spLocks noChangeShapeType="1"/>
          </p:cNvSpPr>
          <p:nvPr/>
        </p:nvSpPr>
        <p:spPr bwMode="auto">
          <a:xfrm>
            <a:off x="4933950" y="3328988"/>
            <a:ext cx="10683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3" name="Rectangle 72"/>
          <p:cNvSpPr>
            <a:spLocks noChangeArrowheads="1"/>
          </p:cNvSpPr>
          <p:nvPr/>
        </p:nvSpPr>
        <p:spPr bwMode="auto">
          <a:xfrm>
            <a:off x="2251075" y="34655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406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4" name="Rectangle 73"/>
          <p:cNvSpPr>
            <a:spLocks noChangeArrowheads="1"/>
          </p:cNvSpPr>
          <p:nvPr/>
        </p:nvSpPr>
        <p:spPr bwMode="auto">
          <a:xfrm>
            <a:off x="3519488" y="34655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391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5" name="Rectangle 74"/>
          <p:cNvSpPr>
            <a:spLocks noChangeArrowheads="1"/>
          </p:cNvSpPr>
          <p:nvPr/>
        </p:nvSpPr>
        <p:spPr bwMode="auto">
          <a:xfrm>
            <a:off x="393700" y="3481388"/>
            <a:ext cx="71493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GU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6" name="Rectangle 75"/>
          <p:cNvSpPr>
            <a:spLocks noChangeArrowheads="1"/>
          </p:cNvSpPr>
          <p:nvPr/>
        </p:nvSpPr>
        <p:spPr bwMode="auto">
          <a:xfrm>
            <a:off x="7029450" y="34655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1.05 (0.86 - 1.27)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7" name="Rectangle 76"/>
          <p:cNvSpPr>
            <a:spLocks noChangeArrowheads="1"/>
          </p:cNvSpPr>
          <p:nvPr/>
        </p:nvSpPr>
        <p:spPr bwMode="auto">
          <a:xfrm>
            <a:off x="5681663" y="3549650"/>
            <a:ext cx="41275" cy="41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8" name="Line 77"/>
          <p:cNvSpPr>
            <a:spLocks noChangeShapeType="1"/>
          </p:cNvSpPr>
          <p:nvPr/>
        </p:nvSpPr>
        <p:spPr bwMode="auto">
          <a:xfrm>
            <a:off x="5207000" y="3570288"/>
            <a:ext cx="10953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9" name="Rectangle 78"/>
          <p:cNvSpPr>
            <a:spLocks noChangeArrowheads="1"/>
          </p:cNvSpPr>
          <p:nvPr/>
        </p:nvSpPr>
        <p:spPr bwMode="auto">
          <a:xfrm>
            <a:off x="2251075" y="37068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0" name="Rectangle 79"/>
          <p:cNvSpPr>
            <a:spLocks noChangeArrowheads="1"/>
          </p:cNvSpPr>
          <p:nvPr/>
        </p:nvSpPr>
        <p:spPr bwMode="auto">
          <a:xfrm>
            <a:off x="3519488" y="37068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1" name="Rectangle 80"/>
          <p:cNvSpPr>
            <a:spLocks noChangeArrowheads="1"/>
          </p:cNvSpPr>
          <p:nvPr/>
        </p:nvSpPr>
        <p:spPr bwMode="auto">
          <a:xfrm>
            <a:off x="393700" y="3705225"/>
            <a:ext cx="85440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Respiratory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4" name="Rectangle 83"/>
          <p:cNvSpPr>
            <a:spLocks noChangeArrowheads="1"/>
          </p:cNvSpPr>
          <p:nvPr/>
        </p:nvSpPr>
        <p:spPr bwMode="auto">
          <a:xfrm>
            <a:off x="7029450" y="37068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1.00 (0.88 - 1.14)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5" name="Rectangle 84"/>
          <p:cNvSpPr>
            <a:spLocks noChangeArrowheads="1"/>
          </p:cNvSpPr>
          <p:nvPr/>
        </p:nvSpPr>
        <p:spPr bwMode="auto">
          <a:xfrm>
            <a:off x="5548313" y="3781425"/>
            <a:ext cx="63500" cy="619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6" name="Line 85"/>
          <p:cNvSpPr>
            <a:spLocks noChangeShapeType="1"/>
          </p:cNvSpPr>
          <p:nvPr/>
        </p:nvSpPr>
        <p:spPr bwMode="auto">
          <a:xfrm>
            <a:off x="5251450" y="3811588"/>
            <a:ext cx="7032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7" name="Rectangle 86"/>
          <p:cNvSpPr>
            <a:spLocks noChangeArrowheads="1"/>
          </p:cNvSpPr>
          <p:nvPr/>
        </p:nvSpPr>
        <p:spPr bwMode="auto">
          <a:xfrm>
            <a:off x="2251075" y="39481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273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8" name="Rectangle 87"/>
          <p:cNvSpPr>
            <a:spLocks noChangeArrowheads="1"/>
          </p:cNvSpPr>
          <p:nvPr/>
        </p:nvSpPr>
        <p:spPr bwMode="auto">
          <a:xfrm>
            <a:off x="3519488" y="39481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244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9" name="Rectangle 88"/>
          <p:cNvSpPr>
            <a:spLocks noChangeArrowheads="1"/>
          </p:cNvSpPr>
          <p:nvPr/>
        </p:nvSpPr>
        <p:spPr bwMode="auto">
          <a:xfrm>
            <a:off x="393700" y="3963988"/>
            <a:ext cx="10259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F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0" name="Rectangle 89"/>
          <p:cNvSpPr>
            <a:spLocks noChangeArrowheads="1"/>
          </p:cNvSpPr>
          <p:nvPr/>
        </p:nvSpPr>
        <p:spPr bwMode="auto">
          <a:xfrm>
            <a:off x="490538" y="3963988"/>
            <a:ext cx="96661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emale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breast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1" name="Rectangle 90"/>
          <p:cNvSpPr>
            <a:spLocks noChangeArrowheads="1"/>
          </p:cNvSpPr>
          <p:nvPr/>
        </p:nvSpPr>
        <p:spPr bwMode="auto">
          <a:xfrm>
            <a:off x="7029450" y="39481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1.09 (0.85 - 1.39)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2" name="Rectangle 91"/>
          <p:cNvSpPr>
            <a:spLocks noChangeArrowheads="1"/>
          </p:cNvSpPr>
          <p:nvPr/>
        </p:nvSpPr>
        <p:spPr bwMode="auto">
          <a:xfrm>
            <a:off x="5794375" y="4037013"/>
            <a:ext cx="33338" cy="333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3" name="Line 92"/>
          <p:cNvSpPr>
            <a:spLocks noChangeShapeType="1"/>
          </p:cNvSpPr>
          <p:nvPr/>
        </p:nvSpPr>
        <p:spPr bwMode="auto">
          <a:xfrm>
            <a:off x="5178425" y="4054475"/>
            <a:ext cx="14398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4" name="Rectangle 93"/>
          <p:cNvSpPr>
            <a:spLocks noChangeArrowheads="1"/>
          </p:cNvSpPr>
          <p:nvPr/>
        </p:nvSpPr>
        <p:spPr bwMode="auto">
          <a:xfrm>
            <a:off x="2251075" y="41910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313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5" name="Rectangle 94"/>
          <p:cNvSpPr>
            <a:spLocks noChangeArrowheads="1"/>
          </p:cNvSpPr>
          <p:nvPr/>
        </p:nvSpPr>
        <p:spPr bwMode="auto">
          <a:xfrm>
            <a:off x="3519488" y="41910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301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6" name="Rectangle 95"/>
          <p:cNvSpPr>
            <a:spLocks noChangeArrowheads="1"/>
          </p:cNvSpPr>
          <p:nvPr/>
        </p:nvSpPr>
        <p:spPr bwMode="auto">
          <a:xfrm>
            <a:off x="393700" y="4187825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Haematological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7" name="Rectangle 96"/>
          <p:cNvSpPr>
            <a:spLocks noChangeArrowheads="1"/>
          </p:cNvSpPr>
          <p:nvPr/>
        </p:nvSpPr>
        <p:spPr bwMode="auto">
          <a:xfrm>
            <a:off x="7029450" y="4191000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1.03 (0.83 - 1.28)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8" name="Rectangle 97"/>
          <p:cNvSpPr>
            <a:spLocks noChangeArrowheads="1"/>
          </p:cNvSpPr>
          <p:nvPr/>
        </p:nvSpPr>
        <p:spPr bwMode="auto">
          <a:xfrm>
            <a:off x="5640388" y="4276725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9" name="Line 98"/>
          <p:cNvSpPr>
            <a:spLocks noChangeShapeType="1"/>
          </p:cNvSpPr>
          <p:nvPr/>
        </p:nvSpPr>
        <p:spPr bwMode="auto">
          <a:xfrm>
            <a:off x="5126038" y="4295775"/>
            <a:ext cx="11938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0" name="Rectangle 99"/>
          <p:cNvSpPr>
            <a:spLocks noChangeArrowheads="1"/>
          </p:cNvSpPr>
          <p:nvPr/>
        </p:nvSpPr>
        <p:spPr bwMode="auto">
          <a:xfrm>
            <a:off x="2251075" y="44323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932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1" name="Rectangle 100"/>
          <p:cNvSpPr>
            <a:spLocks noChangeArrowheads="1"/>
          </p:cNvSpPr>
          <p:nvPr/>
        </p:nvSpPr>
        <p:spPr bwMode="auto">
          <a:xfrm>
            <a:off x="3519488" y="44323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2" name="Rectangle 101"/>
          <p:cNvSpPr>
            <a:spLocks noChangeArrowheads="1"/>
          </p:cNvSpPr>
          <p:nvPr/>
        </p:nvSpPr>
        <p:spPr bwMode="auto">
          <a:xfrm>
            <a:off x="393700" y="4432300"/>
            <a:ext cx="130965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Other/unspecified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3" name="Rectangle 102"/>
          <p:cNvSpPr>
            <a:spLocks noChangeArrowheads="1"/>
          </p:cNvSpPr>
          <p:nvPr/>
        </p:nvSpPr>
        <p:spPr bwMode="auto">
          <a:xfrm>
            <a:off x="7029450" y="4432300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1.05 (0.92 - 1.21)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4" name="Rectangle 103"/>
          <p:cNvSpPr>
            <a:spLocks noChangeArrowheads="1"/>
          </p:cNvSpPr>
          <p:nvPr/>
        </p:nvSpPr>
        <p:spPr bwMode="auto">
          <a:xfrm>
            <a:off x="5697538" y="4508500"/>
            <a:ext cx="58738" cy="58737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5" name="Line 104"/>
          <p:cNvSpPr>
            <a:spLocks noChangeShapeType="1"/>
          </p:cNvSpPr>
          <p:nvPr/>
        </p:nvSpPr>
        <p:spPr bwMode="auto">
          <a:xfrm>
            <a:off x="5360988" y="4537075"/>
            <a:ext cx="785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6" name="Rectangle 105"/>
          <p:cNvSpPr>
            <a:spLocks noChangeArrowheads="1"/>
          </p:cNvSpPr>
          <p:nvPr/>
        </p:nvSpPr>
        <p:spPr bwMode="auto">
          <a:xfrm>
            <a:off x="2205038" y="4973638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5221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7" name="Rectangle 106"/>
          <p:cNvSpPr>
            <a:spLocks noChangeArrowheads="1"/>
          </p:cNvSpPr>
          <p:nvPr/>
        </p:nvSpPr>
        <p:spPr bwMode="auto">
          <a:xfrm>
            <a:off x="3473450" y="4973638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5210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8" name="Rectangle 107"/>
          <p:cNvSpPr>
            <a:spLocks noChangeArrowheads="1"/>
          </p:cNvSpPr>
          <p:nvPr/>
        </p:nvSpPr>
        <p:spPr bwMode="auto">
          <a:xfrm>
            <a:off x="393700" y="4970463"/>
            <a:ext cx="9008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cancer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0" name="Rectangle 109"/>
          <p:cNvSpPr>
            <a:spLocks noChangeArrowheads="1"/>
          </p:cNvSpPr>
          <p:nvPr/>
        </p:nvSpPr>
        <p:spPr bwMode="auto">
          <a:xfrm>
            <a:off x="7029450" y="4973638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1.00 (0.96 - 1.04)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1" name="Line 110"/>
          <p:cNvSpPr>
            <a:spLocks noChangeShapeType="1"/>
          </p:cNvSpPr>
          <p:nvPr/>
        </p:nvSpPr>
        <p:spPr bwMode="auto">
          <a:xfrm flipV="1">
            <a:off x="5473700" y="4959350"/>
            <a:ext cx="106363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2" name="Line 111"/>
          <p:cNvSpPr>
            <a:spLocks noChangeShapeType="1"/>
          </p:cNvSpPr>
          <p:nvPr/>
        </p:nvSpPr>
        <p:spPr bwMode="auto">
          <a:xfrm flipH="1" flipV="1">
            <a:off x="5580063" y="4959350"/>
            <a:ext cx="112713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3" name="Line 112"/>
          <p:cNvSpPr>
            <a:spLocks noChangeShapeType="1"/>
          </p:cNvSpPr>
          <p:nvPr/>
        </p:nvSpPr>
        <p:spPr bwMode="auto">
          <a:xfrm>
            <a:off x="5473700" y="5081588"/>
            <a:ext cx="106363" cy="1206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4" name="Line 113"/>
          <p:cNvSpPr>
            <a:spLocks noChangeShapeType="1"/>
          </p:cNvSpPr>
          <p:nvPr/>
        </p:nvSpPr>
        <p:spPr bwMode="auto">
          <a:xfrm flipH="1">
            <a:off x="5580063" y="5081588"/>
            <a:ext cx="112713" cy="1206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251520" y="481236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Analyses*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08127"/>
            <a:ext cx="8147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individual participant data (as opposed to tabular data)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Intention-to-treat analyses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results standardised per mmol/L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LDL-cholesterol reduction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193204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2005*: included 14 trials of statin vs control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423267"/>
              </p:ext>
            </p:extLst>
          </p:nvPr>
        </p:nvGraphicFramePr>
        <p:xfrm>
          <a:off x="251520" y="692696"/>
          <a:ext cx="8785225" cy="5714831"/>
        </p:xfrm>
        <a:graphic>
          <a:graphicData uri="http://schemas.openxmlformats.org/drawingml/2006/table">
            <a:tbl>
              <a:tblPr/>
              <a:tblGrid>
                <a:gridCol w="1512168"/>
                <a:gridCol w="1583457"/>
                <a:gridCol w="936625"/>
                <a:gridCol w="1872406"/>
                <a:gridCol w="2880569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4444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Angina or previous MI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5.5-8.0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WOSCOPS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6595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at least 4.0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4159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&lt;6.2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3.0 to 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Post-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CABG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–80 vs.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L2·5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1351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bypass surgery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LDL-C 3.4-4.5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AFCAPS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TexCAPS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6605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4.65-6.82 mmol/L; LDL-C 3.36-4.91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LIPID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9014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 or hospitalization for unstable angina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4.0-7.0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GISSI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-P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no treatment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4271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Recent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≥ 5.2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F80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1677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PCI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3.5-7.0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20,536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, other occlusive arterial disease or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≥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3·5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PROSPER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5804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History of or risk factors for vascular disease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ALLHAT-LLT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usual care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10,355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+ at least 1 additional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Fasting LDL-C 3.1-4.9 mmol/L (no known CHD); 2.6 to 3.3 mmol/L (known CHD; upper limit 4.1 mmol/L)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ASCOT-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LLA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CVD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≤6·5 mmol/L 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ALERT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2102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Renal transplant patients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mmol/L.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CARDS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2838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Type 2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≤ 4.14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6464369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*Lancet  2005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; 366: 1267–78</a:t>
            </a:r>
          </a:p>
        </p:txBody>
      </p:sp>
    </p:spTree>
    <p:extLst>
      <p:ext uri="{BB962C8B-B14F-4D97-AF65-F5344CB8AC3E}">
        <p14:creationId xmlns:p14="http://schemas.microsoft.com/office/powerpoint/2010/main" val="451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269776"/>
            <a:ext cx="8496943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between the proportional reduction in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and mean absolute LDL-C reduction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14 statin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597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2005; 366: 1267-78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19672" y="1412776"/>
            <a:ext cx="5328707" cy="4571992"/>
            <a:chOff x="1043493" y="1416478"/>
            <a:chExt cx="6398618" cy="4571992"/>
          </a:xfrm>
        </p:grpSpPr>
        <p:sp>
          <p:nvSpPr>
            <p:cNvPr id="123" name="Line 66"/>
            <p:cNvSpPr>
              <a:spLocks noChangeShapeType="1"/>
            </p:cNvSpPr>
            <p:nvPr/>
          </p:nvSpPr>
          <p:spPr bwMode="auto">
            <a:xfrm>
              <a:off x="2410430" y="4925786"/>
              <a:ext cx="4964397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67"/>
            <p:cNvSpPr>
              <a:spLocks noChangeShapeType="1"/>
            </p:cNvSpPr>
            <p:nvPr/>
          </p:nvSpPr>
          <p:spPr bwMode="auto">
            <a:xfrm>
              <a:off x="3649718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68"/>
            <p:cNvSpPr>
              <a:spLocks noChangeShapeType="1"/>
            </p:cNvSpPr>
            <p:nvPr/>
          </p:nvSpPr>
          <p:spPr bwMode="auto">
            <a:xfrm>
              <a:off x="489263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69"/>
            <p:cNvSpPr>
              <a:spLocks noChangeShapeType="1"/>
            </p:cNvSpPr>
            <p:nvPr/>
          </p:nvSpPr>
          <p:spPr bwMode="auto">
            <a:xfrm>
              <a:off x="613554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0"/>
            <p:cNvSpPr>
              <a:spLocks noChangeShapeType="1"/>
            </p:cNvSpPr>
            <p:nvPr/>
          </p:nvSpPr>
          <p:spPr bwMode="auto">
            <a:xfrm>
              <a:off x="7374827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1"/>
            <p:cNvSpPr>
              <a:spLocks noChangeShapeType="1"/>
            </p:cNvSpPr>
            <p:nvPr/>
          </p:nvSpPr>
          <p:spPr bwMode="auto">
            <a:xfrm flipV="1">
              <a:off x="2410430" y="1535236"/>
              <a:ext cx="0" cy="4067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"/>
            <p:cNvSpPr>
              <a:spLocks noChangeShapeType="1"/>
            </p:cNvSpPr>
            <p:nvPr/>
          </p:nvSpPr>
          <p:spPr bwMode="auto">
            <a:xfrm flipH="1">
              <a:off x="2279979" y="560270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3"/>
            <p:cNvSpPr>
              <a:spLocks noChangeShapeType="1"/>
            </p:cNvSpPr>
            <p:nvPr/>
          </p:nvSpPr>
          <p:spPr bwMode="auto">
            <a:xfrm flipH="1">
              <a:off x="2279979" y="492578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4"/>
            <p:cNvSpPr>
              <a:spLocks noChangeShapeType="1"/>
            </p:cNvSpPr>
            <p:nvPr/>
          </p:nvSpPr>
          <p:spPr bwMode="auto">
            <a:xfrm flipH="1">
              <a:off x="2279979" y="424886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5"/>
            <p:cNvSpPr>
              <a:spLocks noChangeShapeType="1"/>
            </p:cNvSpPr>
            <p:nvPr/>
          </p:nvSpPr>
          <p:spPr bwMode="auto">
            <a:xfrm flipH="1">
              <a:off x="2279979" y="356897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6"/>
            <p:cNvSpPr>
              <a:spLocks noChangeShapeType="1"/>
            </p:cNvSpPr>
            <p:nvPr/>
          </p:nvSpPr>
          <p:spPr bwMode="auto">
            <a:xfrm flipH="1">
              <a:off x="2279979" y="2892051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7"/>
            <p:cNvSpPr>
              <a:spLocks noChangeShapeType="1"/>
            </p:cNvSpPr>
            <p:nvPr/>
          </p:nvSpPr>
          <p:spPr bwMode="auto">
            <a:xfrm flipH="1">
              <a:off x="2279979" y="221512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8"/>
            <p:cNvSpPr>
              <a:spLocks noChangeShapeType="1"/>
            </p:cNvSpPr>
            <p:nvPr/>
          </p:nvSpPr>
          <p:spPr bwMode="auto">
            <a:xfrm flipH="1">
              <a:off x="2279979" y="153523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79"/>
            <p:cNvSpPr>
              <a:spLocks noChangeArrowheads="1"/>
            </p:cNvSpPr>
            <p:nvPr/>
          </p:nvSpPr>
          <p:spPr bwMode="auto">
            <a:xfrm>
              <a:off x="346853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7" name="Rectangle 80"/>
            <p:cNvSpPr>
              <a:spLocks noChangeArrowheads="1"/>
            </p:cNvSpPr>
            <p:nvPr/>
          </p:nvSpPr>
          <p:spPr bwMode="auto">
            <a:xfrm>
              <a:off x="471144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1.0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81"/>
            <p:cNvSpPr>
              <a:spLocks noChangeArrowheads="1"/>
            </p:cNvSpPr>
            <p:nvPr/>
          </p:nvSpPr>
          <p:spPr bwMode="auto">
            <a:xfrm>
              <a:off x="595435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9" name="Rectangle 82"/>
            <p:cNvSpPr>
              <a:spLocks noChangeArrowheads="1"/>
            </p:cNvSpPr>
            <p:nvPr/>
          </p:nvSpPr>
          <p:spPr bwMode="auto">
            <a:xfrm>
              <a:off x="719364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2.0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0" name="Rectangle 83"/>
            <p:cNvSpPr>
              <a:spLocks noChangeArrowheads="1"/>
            </p:cNvSpPr>
            <p:nvPr/>
          </p:nvSpPr>
          <p:spPr bwMode="auto">
            <a:xfrm>
              <a:off x="3687346" y="5773026"/>
              <a:ext cx="32860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Reduction in LDL cholesterol (mmol/L)</a:t>
              </a:r>
              <a:endPara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1" name="Rectangle 84"/>
            <p:cNvSpPr>
              <a:spLocks noChangeArrowheads="1"/>
            </p:cNvSpPr>
            <p:nvPr/>
          </p:nvSpPr>
          <p:spPr bwMode="auto">
            <a:xfrm rot="16200000">
              <a:off x="-653767" y="3392963"/>
              <a:ext cx="360996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Proportional reduction in MVE rate </a:t>
              </a:r>
              <a:r>
                <a:rPr lang="en-GB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(±1 SE</a:t>
              </a:r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</a:p>
          </p:txBody>
        </p:sp>
        <p:sp>
          <p:nvSpPr>
            <p:cNvPr id="142" name="Rectangle 85"/>
            <p:cNvSpPr>
              <a:spLocks noChangeArrowheads="1"/>
            </p:cNvSpPr>
            <p:nvPr/>
          </p:nvSpPr>
          <p:spPr bwMode="auto">
            <a:xfrm>
              <a:off x="1705344" y="5483950"/>
              <a:ext cx="4183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-10%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3" name="Rectangle 86"/>
            <p:cNvSpPr>
              <a:spLocks noChangeArrowheads="1"/>
            </p:cNvSpPr>
            <p:nvPr/>
          </p:nvSpPr>
          <p:spPr bwMode="auto">
            <a:xfrm>
              <a:off x="1834271" y="4804059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4" name="Rectangle 87"/>
            <p:cNvSpPr>
              <a:spLocks noChangeArrowheads="1"/>
            </p:cNvSpPr>
            <p:nvPr/>
          </p:nvSpPr>
          <p:spPr bwMode="auto">
            <a:xfrm>
              <a:off x="1689325" y="4127137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5" name="Rectangle 88"/>
            <p:cNvSpPr>
              <a:spLocks noChangeArrowheads="1"/>
            </p:cNvSpPr>
            <p:nvPr/>
          </p:nvSpPr>
          <p:spPr bwMode="auto">
            <a:xfrm>
              <a:off x="1689325" y="3450215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6" name="Rectangle 89"/>
            <p:cNvSpPr>
              <a:spLocks noChangeArrowheads="1"/>
            </p:cNvSpPr>
            <p:nvPr/>
          </p:nvSpPr>
          <p:spPr bwMode="auto">
            <a:xfrm>
              <a:off x="1689325" y="2773292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30%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7" name="Rectangle 90"/>
            <p:cNvSpPr>
              <a:spLocks noChangeArrowheads="1"/>
            </p:cNvSpPr>
            <p:nvPr/>
          </p:nvSpPr>
          <p:spPr bwMode="auto">
            <a:xfrm>
              <a:off x="1689325" y="2096370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8" name="Rectangle 91"/>
            <p:cNvSpPr>
              <a:spLocks noChangeArrowheads="1"/>
            </p:cNvSpPr>
            <p:nvPr/>
          </p:nvSpPr>
          <p:spPr bwMode="auto">
            <a:xfrm>
              <a:off x="1689325" y="1416478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50%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9" name="Line 92"/>
            <p:cNvSpPr>
              <a:spLocks noChangeShapeType="1"/>
            </p:cNvSpPr>
            <p:nvPr/>
          </p:nvSpPr>
          <p:spPr bwMode="auto">
            <a:xfrm flipV="1">
              <a:off x="2410430" y="2078556"/>
              <a:ext cx="4964397" cy="2847231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93"/>
            <p:cNvSpPr>
              <a:spLocks noChangeShapeType="1"/>
            </p:cNvSpPr>
            <p:nvPr/>
          </p:nvSpPr>
          <p:spPr bwMode="auto">
            <a:xfrm flipV="1">
              <a:off x="4892630" y="3503656"/>
              <a:ext cx="0" cy="142213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94"/>
            <p:cNvSpPr>
              <a:spLocks noChangeShapeType="1"/>
            </p:cNvSpPr>
            <p:nvPr/>
          </p:nvSpPr>
          <p:spPr bwMode="auto">
            <a:xfrm>
              <a:off x="2410430" y="3503656"/>
              <a:ext cx="2482200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95"/>
            <p:cNvSpPr>
              <a:spLocks noChangeArrowheads="1"/>
            </p:cNvSpPr>
            <p:nvPr/>
          </p:nvSpPr>
          <p:spPr bwMode="auto">
            <a:xfrm>
              <a:off x="3236622" y="4192454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96"/>
            <p:cNvSpPr>
              <a:spLocks noChangeShapeType="1"/>
            </p:cNvSpPr>
            <p:nvPr/>
          </p:nvSpPr>
          <p:spPr bwMode="auto">
            <a:xfrm flipV="1">
              <a:off x="3280106" y="3681793"/>
              <a:ext cx="0" cy="108960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97"/>
            <p:cNvSpPr>
              <a:spLocks noChangeArrowheads="1"/>
            </p:cNvSpPr>
            <p:nvPr/>
          </p:nvSpPr>
          <p:spPr bwMode="auto">
            <a:xfrm>
              <a:off x="3682332" y="4418095"/>
              <a:ext cx="144946" cy="12172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98"/>
            <p:cNvSpPr>
              <a:spLocks noChangeShapeType="1"/>
            </p:cNvSpPr>
            <p:nvPr/>
          </p:nvSpPr>
          <p:spPr bwMode="auto">
            <a:xfrm flipV="1">
              <a:off x="3754805" y="4159795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99"/>
            <p:cNvSpPr>
              <a:spLocks noChangeArrowheads="1"/>
            </p:cNvSpPr>
            <p:nvPr/>
          </p:nvSpPr>
          <p:spPr bwMode="auto">
            <a:xfrm>
              <a:off x="4465040" y="4248863"/>
              <a:ext cx="68850" cy="5344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100"/>
            <p:cNvSpPr>
              <a:spLocks noChangeShapeType="1"/>
            </p:cNvSpPr>
            <p:nvPr/>
          </p:nvSpPr>
          <p:spPr bwMode="auto">
            <a:xfrm flipV="1">
              <a:off x="4497651" y="3580849"/>
              <a:ext cx="0" cy="1389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01"/>
            <p:cNvSpPr>
              <a:spLocks noChangeArrowheads="1"/>
            </p:cNvSpPr>
            <p:nvPr/>
          </p:nvSpPr>
          <p:spPr bwMode="auto">
            <a:xfrm>
              <a:off x="4653469" y="3378960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102"/>
            <p:cNvSpPr>
              <a:spLocks noChangeShapeType="1"/>
            </p:cNvSpPr>
            <p:nvPr/>
          </p:nvSpPr>
          <p:spPr bwMode="auto">
            <a:xfrm flipV="1">
              <a:off x="4696953" y="2871267"/>
              <a:ext cx="0" cy="10866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03"/>
            <p:cNvSpPr>
              <a:spLocks noChangeArrowheads="1"/>
            </p:cNvSpPr>
            <p:nvPr/>
          </p:nvSpPr>
          <p:spPr bwMode="auto">
            <a:xfrm>
              <a:off x="4700575" y="2930646"/>
              <a:ext cx="90592" cy="742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104"/>
            <p:cNvSpPr>
              <a:spLocks noChangeShapeType="1"/>
            </p:cNvSpPr>
            <p:nvPr/>
          </p:nvSpPr>
          <p:spPr bwMode="auto">
            <a:xfrm flipV="1">
              <a:off x="4744059" y="2446707"/>
              <a:ext cx="0" cy="103913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05"/>
            <p:cNvSpPr>
              <a:spLocks noChangeArrowheads="1"/>
            </p:cNvSpPr>
            <p:nvPr/>
          </p:nvSpPr>
          <p:spPr bwMode="auto">
            <a:xfrm>
              <a:off x="4863641" y="3462091"/>
              <a:ext cx="213796" cy="17516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106"/>
            <p:cNvSpPr>
              <a:spLocks noChangeShapeType="1"/>
            </p:cNvSpPr>
            <p:nvPr/>
          </p:nvSpPr>
          <p:spPr bwMode="auto">
            <a:xfrm flipV="1">
              <a:off x="4968725" y="3331456"/>
              <a:ext cx="0" cy="4364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07"/>
            <p:cNvSpPr>
              <a:spLocks noChangeArrowheads="1"/>
            </p:cNvSpPr>
            <p:nvPr/>
          </p:nvSpPr>
          <p:spPr bwMode="auto">
            <a:xfrm>
              <a:off x="4896252" y="3292859"/>
              <a:ext cx="144946" cy="11875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968725" y="3034561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09"/>
            <p:cNvSpPr>
              <a:spLocks noChangeArrowheads="1"/>
            </p:cNvSpPr>
            <p:nvPr/>
          </p:nvSpPr>
          <p:spPr bwMode="auto">
            <a:xfrm>
              <a:off x="4936114" y="3975719"/>
              <a:ext cx="119582" cy="9797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110"/>
            <p:cNvSpPr>
              <a:spLocks noChangeShapeType="1"/>
            </p:cNvSpPr>
            <p:nvPr/>
          </p:nvSpPr>
          <p:spPr bwMode="auto">
            <a:xfrm flipV="1">
              <a:off x="4994092" y="3637258"/>
              <a:ext cx="0" cy="77489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11"/>
            <p:cNvSpPr>
              <a:spLocks noChangeArrowheads="1"/>
            </p:cNvSpPr>
            <p:nvPr/>
          </p:nvSpPr>
          <p:spPr bwMode="auto">
            <a:xfrm>
              <a:off x="5012209" y="2975182"/>
              <a:ext cx="115957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112"/>
            <p:cNvSpPr>
              <a:spLocks noChangeShapeType="1"/>
            </p:cNvSpPr>
            <p:nvPr/>
          </p:nvSpPr>
          <p:spPr bwMode="auto">
            <a:xfrm flipV="1">
              <a:off x="5070188" y="2618907"/>
              <a:ext cx="0" cy="80458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113"/>
            <p:cNvSpPr>
              <a:spLocks noChangeArrowheads="1"/>
            </p:cNvSpPr>
            <p:nvPr/>
          </p:nvSpPr>
          <p:spPr bwMode="auto">
            <a:xfrm>
              <a:off x="5041198" y="3307705"/>
              <a:ext cx="57978" cy="5047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114"/>
            <p:cNvSpPr>
              <a:spLocks noChangeShapeType="1"/>
            </p:cNvSpPr>
            <p:nvPr/>
          </p:nvSpPr>
          <p:spPr bwMode="auto">
            <a:xfrm flipV="1">
              <a:off x="5070188" y="2541714"/>
              <a:ext cx="0" cy="158245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Rectangle 115"/>
            <p:cNvSpPr>
              <a:spLocks noChangeArrowheads="1"/>
            </p:cNvSpPr>
            <p:nvPr/>
          </p:nvSpPr>
          <p:spPr bwMode="auto">
            <a:xfrm>
              <a:off x="5012209" y="2847515"/>
              <a:ext cx="112334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116"/>
            <p:cNvSpPr>
              <a:spLocks noChangeShapeType="1"/>
            </p:cNvSpPr>
            <p:nvPr/>
          </p:nvSpPr>
          <p:spPr bwMode="auto">
            <a:xfrm flipV="1">
              <a:off x="5070188" y="2476397"/>
              <a:ext cx="0" cy="83427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Rectangle 117"/>
            <p:cNvSpPr>
              <a:spLocks noChangeArrowheads="1"/>
            </p:cNvSpPr>
            <p:nvPr/>
          </p:nvSpPr>
          <p:spPr bwMode="auto">
            <a:xfrm>
              <a:off x="5204264" y="2467489"/>
              <a:ext cx="76098" cy="6234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18"/>
            <p:cNvSpPr>
              <a:spLocks noChangeShapeType="1"/>
            </p:cNvSpPr>
            <p:nvPr/>
          </p:nvSpPr>
          <p:spPr bwMode="auto">
            <a:xfrm flipV="1">
              <a:off x="5244123" y="1879635"/>
              <a:ext cx="0" cy="1238056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119"/>
            <p:cNvSpPr>
              <a:spLocks noChangeArrowheads="1"/>
            </p:cNvSpPr>
            <p:nvPr/>
          </p:nvSpPr>
          <p:spPr bwMode="auto">
            <a:xfrm>
              <a:off x="5468789" y="3001901"/>
              <a:ext cx="293517" cy="24048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20"/>
            <p:cNvSpPr>
              <a:spLocks noChangeShapeType="1"/>
            </p:cNvSpPr>
            <p:nvPr/>
          </p:nvSpPr>
          <p:spPr bwMode="auto">
            <a:xfrm flipV="1">
              <a:off x="5613735" y="2963306"/>
              <a:ext cx="0" cy="3176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Rectangle 121"/>
            <p:cNvSpPr>
              <a:spLocks noChangeArrowheads="1"/>
            </p:cNvSpPr>
            <p:nvPr/>
          </p:nvSpPr>
          <p:spPr bwMode="auto">
            <a:xfrm>
              <a:off x="6711701" y="2565465"/>
              <a:ext cx="192054" cy="154386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22"/>
            <p:cNvSpPr>
              <a:spLocks noChangeShapeType="1"/>
            </p:cNvSpPr>
            <p:nvPr/>
          </p:nvSpPr>
          <p:spPr bwMode="auto">
            <a:xfrm flipV="1">
              <a:off x="6809538" y="2396234"/>
              <a:ext cx="0" cy="4898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18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2010*: additional trials of statin vs control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75954"/>
              </p:ext>
            </p:extLst>
          </p:nvPr>
        </p:nvGraphicFramePr>
        <p:xfrm>
          <a:off x="251520" y="836712"/>
          <a:ext cx="8785225" cy="5146303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MEGA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 10-20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8214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220-270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JUPITER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17 802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 (but CRP&gt;2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&lt;130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,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&lt;500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1255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80-190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&lt;1000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AURORA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2773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ALLIANCE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10-80 (until LDL &lt;80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110-200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lipid lowering drugs, 130-250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if not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ASPEN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2410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CHD or risk factors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&lt;150, TG ≤445 mg/dL with CHD; LDL-C &lt;159, TG ≤600 mg/dL without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GISSI-HF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4574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CHF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2010*: </a:t>
            </a:r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intensive statin therapy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60918"/>
              </p:ext>
            </p:extLst>
          </p:nvPr>
        </p:nvGraphicFramePr>
        <p:xfrm>
          <a:off x="251520" y="836712"/>
          <a:ext cx="8785225" cy="3951945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PROVE-IT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P 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4162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≤240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to Z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40 then S 80 vs. placebo then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4497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≤250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TNT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A 10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10,001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130-250 mg/dL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IDEAL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S 20-40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8888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SEARCH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80 vs.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12,064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≥4.5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mmol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/L or ≥3.5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if on statins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006475" y="82550"/>
            <a:ext cx="713105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068513" y="1125538"/>
            <a:ext cx="4125912" cy="4311650"/>
          </a:xfrm>
          <a:custGeom>
            <a:avLst/>
            <a:gdLst>
              <a:gd name="T0" fmla="*/ 0 w 295"/>
              <a:gd name="T1" fmla="*/ 0 h 306"/>
              <a:gd name="T2" fmla="*/ 0 w 295"/>
              <a:gd name="T3" fmla="*/ 2147483647 h 306"/>
              <a:gd name="T4" fmla="*/ 2147483647 w 295"/>
              <a:gd name="T5" fmla="*/ 2147483647 h 306"/>
              <a:gd name="T6" fmla="*/ 0 60000 65536"/>
              <a:gd name="T7" fmla="*/ 0 60000 65536"/>
              <a:gd name="T8" fmla="*/ 0 60000 65536"/>
              <a:gd name="T9" fmla="*/ 0 w 295"/>
              <a:gd name="T10" fmla="*/ 0 h 306"/>
              <a:gd name="T11" fmla="*/ 295 w 295"/>
              <a:gd name="T12" fmla="*/ 306 h 3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06">
                <a:moveTo>
                  <a:pt x="0" y="0"/>
                </a:moveTo>
                <a:lnTo>
                  <a:pt x="0" y="306"/>
                </a:lnTo>
                <a:lnTo>
                  <a:pt x="295" y="306"/>
                </a:lnTo>
              </a:path>
            </a:pathLst>
          </a:custGeom>
          <a:noFill/>
          <a:ln w="9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068513" y="5437188"/>
            <a:ext cx="4125912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0685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89200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8940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313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1386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543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964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3689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7880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94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068513" y="5437188"/>
            <a:ext cx="1587" cy="211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2068513" y="1125538"/>
            <a:ext cx="1587" cy="431165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1998663" y="54371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1998663" y="471805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1998663" y="400050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1998663" y="3281363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1998663" y="2562225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>
            <a:off x="1998663" y="18430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H="1">
            <a:off x="1998663" y="112553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7" name="Rectangle 41"/>
          <p:cNvSpPr>
            <a:spLocks noChangeArrowheads="1"/>
          </p:cNvSpPr>
          <p:nvPr/>
        </p:nvSpPr>
        <p:spPr bwMode="auto">
          <a:xfrm>
            <a:off x="1617663" y="536416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</a:p>
        </p:txBody>
      </p:sp>
      <p:sp>
        <p:nvSpPr>
          <p:cNvPr id="28" name="Rectangle 42"/>
          <p:cNvSpPr>
            <a:spLocks noChangeArrowheads="1"/>
          </p:cNvSpPr>
          <p:nvPr/>
        </p:nvSpPr>
        <p:spPr bwMode="auto">
          <a:xfrm>
            <a:off x="1617663" y="464661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5%</a:t>
            </a:r>
          </a:p>
        </p:txBody>
      </p:sp>
      <p:sp>
        <p:nvSpPr>
          <p:cNvPr id="29" name="Rectangle 43"/>
          <p:cNvSpPr>
            <a:spLocks noChangeArrowheads="1"/>
          </p:cNvSpPr>
          <p:nvPr/>
        </p:nvSpPr>
        <p:spPr bwMode="auto">
          <a:xfrm>
            <a:off x="1547813" y="3927475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10%</a:t>
            </a:r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547813" y="320833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1547813" y="249078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547813" y="1771650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25%</a:t>
            </a: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1547813" y="1052513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1984375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0.0</a:t>
            </a:r>
          </a:p>
        </p:txBody>
      </p:sp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40401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0.5</a:t>
            </a:r>
          </a:p>
        </p:txBody>
      </p:sp>
      <p:sp>
        <p:nvSpPr>
          <p:cNvPr id="36" name="Rectangle 50"/>
          <p:cNvSpPr>
            <a:spLocks noChangeArrowheads="1"/>
          </p:cNvSpPr>
          <p:nvPr/>
        </p:nvSpPr>
        <p:spPr bwMode="auto">
          <a:xfrm>
            <a:off x="61102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1.0</a:t>
            </a:r>
          </a:p>
        </p:txBody>
      </p:sp>
      <p:sp>
        <p:nvSpPr>
          <p:cNvPr id="38" name="Freeform 51"/>
          <p:cNvSpPr>
            <a:spLocks/>
          </p:cNvSpPr>
          <p:nvPr/>
        </p:nvSpPr>
        <p:spPr bwMode="auto">
          <a:xfrm>
            <a:off x="4095750" y="2816225"/>
            <a:ext cx="153988" cy="1057275"/>
          </a:xfrm>
          <a:custGeom>
            <a:avLst/>
            <a:gdLst>
              <a:gd name="T0" fmla="*/ 467 w 11"/>
              <a:gd name="T1" fmla="*/ 0 h 75"/>
              <a:gd name="T2" fmla="*/ 0 w 11"/>
              <a:gd name="T3" fmla="*/ 2922 h 75"/>
              <a:gd name="T4" fmla="*/ 467 w 11"/>
              <a:gd name="T5" fmla="*/ 5914 h 75"/>
              <a:gd name="T6" fmla="*/ 855 w 11"/>
              <a:gd name="T7" fmla="*/ 2922 h 75"/>
              <a:gd name="T8" fmla="*/ 467 w 11"/>
              <a:gd name="T9" fmla="*/ 0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75"/>
              <a:gd name="T17" fmla="*/ 11 w 11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75">
                <a:moveTo>
                  <a:pt x="6" y="0"/>
                </a:moveTo>
                <a:lnTo>
                  <a:pt x="0" y="37"/>
                </a:lnTo>
                <a:lnTo>
                  <a:pt x="6" y="75"/>
                </a:lnTo>
                <a:lnTo>
                  <a:pt x="11" y="37"/>
                </a:lnTo>
                <a:lnTo>
                  <a:pt x="6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9" name="Rectangle 52"/>
          <p:cNvSpPr>
            <a:spLocks noChangeArrowheads="1"/>
          </p:cNvSpPr>
          <p:nvPr/>
        </p:nvSpPr>
        <p:spPr bwMode="auto">
          <a:xfrm>
            <a:off x="3491880" y="2348880"/>
            <a:ext cx="64120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vs.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Less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(5 trials)</a:t>
            </a:r>
          </a:p>
        </p:txBody>
      </p:sp>
      <p:sp>
        <p:nvSpPr>
          <p:cNvPr id="40" name="Freeform 56"/>
          <p:cNvSpPr>
            <a:spLocks/>
          </p:cNvSpPr>
          <p:nvPr/>
        </p:nvSpPr>
        <p:spPr bwMode="auto">
          <a:xfrm>
            <a:off x="6418263" y="1957388"/>
            <a:ext cx="152400" cy="688975"/>
          </a:xfrm>
          <a:custGeom>
            <a:avLst/>
            <a:gdLst>
              <a:gd name="T0" fmla="*/ 959746027 w 11"/>
              <a:gd name="T1" fmla="*/ 0 h 49"/>
              <a:gd name="T2" fmla="*/ 0 w 11"/>
              <a:gd name="T3" fmla="*/ 2147483647 h 49"/>
              <a:gd name="T4" fmla="*/ 959746027 w 11"/>
              <a:gd name="T5" fmla="*/ 2147483647 h 49"/>
              <a:gd name="T6" fmla="*/ 2111432861 w 11"/>
              <a:gd name="T7" fmla="*/ 2147483647 h 49"/>
              <a:gd name="T8" fmla="*/ 959746027 w 11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49"/>
              <a:gd name="T17" fmla="*/ 11 w 11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49">
                <a:moveTo>
                  <a:pt x="5" y="0"/>
                </a:moveTo>
                <a:lnTo>
                  <a:pt x="0" y="24"/>
                </a:lnTo>
                <a:lnTo>
                  <a:pt x="5" y="49"/>
                </a:lnTo>
                <a:lnTo>
                  <a:pt x="11" y="24"/>
                </a:lnTo>
                <a:lnTo>
                  <a:pt x="5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1" name="Rectangle 57"/>
          <p:cNvSpPr>
            <a:spLocks noChangeArrowheads="1"/>
          </p:cNvSpPr>
          <p:nvPr/>
        </p:nvSpPr>
        <p:spPr bwMode="auto">
          <a:xfrm>
            <a:off x="6660232" y="1932955"/>
            <a:ext cx="12334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Statin vs. control</a:t>
            </a:r>
          </a:p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(21 trials)</a:t>
            </a:r>
          </a:p>
        </p:txBody>
      </p:sp>
      <p:sp>
        <p:nvSpPr>
          <p:cNvPr id="42" name="Line 61"/>
          <p:cNvSpPr>
            <a:spLocks noChangeShapeType="1"/>
          </p:cNvSpPr>
          <p:nvPr/>
        </p:nvSpPr>
        <p:spPr bwMode="auto">
          <a:xfrm flipV="1">
            <a:off x="2068513" y="1970088"/>
            <a:ext cx="4530725" cy="34671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4" name="Line 62"/>
          <p:cNvSpPr>
            <a:spLocks noChangeShapeType="1"/>
          </p:cNvSpPr>
          <p:nvPr/>
        </p:nvSpPr>
        <p:spPr bwMode="auto">
          <a:xfrm flipV="1">
            <a:off x="6194426" y="2281238"/>
            <a:ext cx="1588" cy="3155950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068513" y="2281238"/>
            <a:ext cx="4125913" cy="1588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47" name="Group 65"/>
          <p:cNvGrpSpPr>
            <a:grpSpLocks/>
          </p:cNvGrpSpPr>
          <p:nvPr/>
        </p:nvGrpSpPr>
        <p:grpSpPr bwMode="auto">
          <a:xfrm>
            <a:off x="4670425" y="1957388"/>
            <a:ext cx="139700" cy="3338512"/>
            <a:chOff x="2942" y="1233"/>
            <a:chExt cx="88" cy="210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9" name="Rectangle 67"/>
            <p:cNvSpPr>
              <a:spLocks noChangeArrowheads="1"/>
            </p:cNvSpPr>
            <p:nvPr/>
          </p:nvSpPr>
          <p:spPr bwMode="auto">
            <a:xfrm>
              <a:off x="2942" y="2173"/>
              <a:ext cx="88" cy="8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GB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Line 68"/>
            <p:cNvSpPr>
              <a:spLocks noChangeShapeType="1"/>
            </p:cNvSpPr>
            <p:nvPr/>
          </p:nvSpPr>
          <p:spPr bwMode="auto">
            <a:xfrm flipV="1">
              <a:off x="2986" y="1233"/>
              <a:ext cx="1" cy="2103"/>
            </a:xfrm>
            <a:prstGeom prst="line">
              <a:avLst/>
            </a:prstGeom>
            <a:grpFill/>
            <a:ln w="20701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en-GB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4865688" y="3463925"/>
            <a:ext cx="876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PROVE-IT </a:t>
            </a:r>
          </a:p>
        </p:txBody>
      </p:sp>
      <p:sp>
        <p:nvSpPr>
          <p:cNvPr id="54" name="Rectangle 72"/>
          <p:cNvSpPr>
            <a:spLocks noChangeArrowheads="1"/>
          </p:cNvSpPr>
          <p:nvPr/>
        </p:nvSpPr>
        <p:spPr bwMode="auto">
          <a:xfrm>
            <a:off x="4516438" y="1646238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Line 73"/>
          <p:cNvSpPr>
            <a:spLocks noChangeShapeType="1"/>
          </p:cNvSpPr>
          <p:nvPr/>
        </p:nvSpPr>
        <p:spPr bwMode="auto">
          <a:xfrm flipV="1">
            <a:off x="4627563" y="871538"/>
            <a:ext cx="1588" cy="1846262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3" name="Rectangle 74"/>
          <p:cNvSpPr>
            <a:spLocks noChangeArrowheads="1"/>
          </p:cNvSpPr>
          <p:nvPr/>
        </p:nvSpPr>
        <p:spPr bwMode="auto">
          <a:xfrm>
            <a:off x="4752975" y="1689100"/>
            <a:ext cx="4127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TNT </a:t>
            </a:r>
          </a:p>
        </p:txBody>
      </p:sp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4249738" y="2914650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Line 76"/>
          <p:cNvSpPr>
            <a:spLocks noChangeShapeType="1"/>
          </p:cNvSpPr>
          <p:nvPr/>
        </p:nvSpPr>
        <p:spPr bwMode="auto">
          <a:xfrm flipV="1">
            <a:off x="4362451" y="2027238"/>
            <a:ext cx="1588" cy="20716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Rectangle 77"/>
          <p:cNvSpPr>
            <a:spLocks noChangeArrowheads="1"/>
          </p:cNvSpPr>
          <p:nvPr/>
        </p:nvSpPr>
        <p:spPr bwMode="auto">
          <a:xfrm>
            <a:off x="4473575" y="2957513"/>
            <a:ext cx="5683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IDEAL </a:t>
            </a:r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3565525" y="4633913"/>
            <a:ext cx="236538" cy="239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Line 79"/>
          <p:cNvSpPr>
            <a:spLocks noChangeShapeType="1"/>
          </p:cNvSpPr>
          <p:nvPr/>
        </p:nvSpPr>
        <p:spPr bwMode="auto">
          <a:xfrm flipV="1">
            <a:off x="3676650" y="3775075"/>
            <a:ext cx="1588" cy="2043113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5" name="Rectangle 80"/>
          <p:cNvSpPr>
            <a:spLocks noChangeArrowheads="1"/>
          </p:cNvSpPr>
          <p:nvPr/>
        </p:nvSpPr>
        <p:spPr bwMode="auto">
          <a:xfrm>
            <a:off x="3802063" y="4703763"/>
            <a:ext cx="78581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SEARCH </a:t>
            </a: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3257550" y="3859213"/>
            <a:ext cx="111125" cy="112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3314700" y="1914525"/>
            <a:ext cx="1587" cy="42418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27784" y="3860800"/>
            <a:ext cx="5334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to Z </a:t>
            </a:r>
          </a:p>
        </p:txBody>
      </p:sp>
      <p:sp>
        <p:nvSpPr>
          <p:cNvPr id="68" name="Freeform 82"/>
          <p:cNvSpPr>
            <a:spLocks/>
          </p:cNvSpPr>
          <p:nvPr/>
        </p:nvSpPr>
        <p:spPr bwMode="auto">
          <a:xfrm>
            <a:off x="3257550" y="6070600"/>
            <a:ext cx="111125" cy="85725"/>
          </a:xfrm>
          <a:custGeom>
            <a:avLst/>
            <a:gdLst>
              <a:gd name="T0" fmla="*/ 0 w 8"/>
              <a:gd name="T1" fmla="*/ 0 h 6"/>
              <a:gd name="T2" fmla="*/ 306 w 8"/>
              <a:gd name="T3" fmla="*/ 486 h 6"/>
              <a:gd name="T4" fmla="*/ 612 w 8"/>
              <a:gd name="T5" fmla="*/ 0 h 6"/>
              <a:gd name="T6" fmla="*/ 0 60000 65536"/>
              <a:gd name="T7" fmla="*/ 0 60000 65536"/>
              <a:gd name="T8" fmla="*/ 0 60000 65536"/>
              <a:gd name="T9" fmla="*/ 0 w 8"/>
              <a:gd name="T10" fmla="*/ 0 h 6"/>
              <a:gd name="T11" fmla="*/ 8 w 8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6">
                <a:moveTo>
                  <a:pt x="0" y="0"/>
                </a:moveTo>
                <a:lnTo>
                  <a:pt x="4" y="6"/>
                </a:lnTo>
                <a:lnTo>
                  <a:pt x="8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Rectangle 354"/>
          <p:cNvSpPr>
            <a:spLocks noChangeArrowheads="1"/>
          </p:cNvSpPr>
          <p:nvPr/>
        </p:nvSpPr>
        <p:spPr bwMode="auto">
          <a:xfrm>
            <a:off x="993197" y="246481"/>
            <a:ext cx="761125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meta analysis: Proportional reduction in </a:t>
            </a:r>
            <a:endParaRPr lang="en-US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versus absolute LDL-C reduction</a:t>
            </a:r>
          </a:p>
        </p:txBody>
      </p:sp>
      <p:sp>
        <p:nvSpPr>
          <p:cNvPr id="74" name="Rectangle 305"/>
          <p:cNvSpPr>
            <a:spLocks noChangeArrowheads="1"/>
          </p:cNvSpPr>
          <p:nvPr/>
        </p:nvSpPr>
        <p:spPr bwMode="auto">
          <a:xfrm rot="-5400000">
            <a:off x="54753" y="3091319"/>
            <a:ext cx="21368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Proportional reduction in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MVE rate (95% CI)</a:t>
            </a:r>
          </a:p>
        </p:txBody>
      </p:sp>
      <p:sp>
        <p:nvSpPr>
          <p:cNvPr id="75" name="Rectangle 301"/>
          <p:cNvSpPr>
            <a:spLocks noChangeArrowheads="1"/>
          </p:cNvSpPr>
          <p:nvPr/>
        </p:nvSpPr>
        <p:spPr bwMode="auto">
          <a:xfrm>
            <a:off x="1475656" y="6286500"/>
            <a:ext cx="54327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Mean LDL cholesterol difference between 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treatment groups (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</a:p>
        </p:txBody>
      </p:sp>
      <p:sp>
        <p:nvSpPr>
          <p:cNvPr id="76" name="Text Box 84"/>
          <p:cNvSpPr txBox="1">
            <a:spLocks noChangeArrowheads="1"/>
          </p:cNvSpPr>
          <p:nvPr/>
        </p:nvSpPr>
        <p:spPr bwMode="auto">
          <a:xfrm>
            <a:off x="6540500" y="3287713"/>
            <a:ext cx="14895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22% (20%-24%)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reduction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GB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P&lt;0.0001</a:t>
            </a:r>
          </a:p>
        </p:txBody>
      </p:sp>
      <p:sp>
        <p:nvSpPr>
          <p:cNvPr id="81" name="Line 9"/>
          <p:cNvSpPr>
            <a:spLocks noChangeShapeType="1"/>
          </p:cNvSpPr>
          <p:nvPr/>
        </p:nvSpPr>
        <p:spPr bwMode="auto">
          <a:xfrm>
            <a:off x="3778325" y="5445224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496" y="6536377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vs control trials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347864" y="1363042"/>
            <a:ext cx="496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Statin</a:t>
            </a: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481339" y="1363042"/>
            <a:ext cx="59471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9297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8" name="Rectangle 29"/>
          <p:cNvSpPr>
            <a:spLocks noChangeArrowheads="1"/>
          </p:cNvSpPr>
          <p:nvPr/>
        </p:nvSpPr>
        <p:spPr bwMode="auto">
          <a:xfrm>
            <a:off x="7318498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8287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0" name="Rectangle 31"/>
          <p:cNvSpPr>
            <a:spLocks noChangeArrowheads="1"/>
          </p:cNvSpPr>
          <p:nvPr/>
        </p:nvSpPr>
        <p:spPr bwMode="auto">
          <a:xfrm>
            <a:off x="5638923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67"/>
          <p:cNvSpPr>
            <a:spLocks noChangeArrowheads="1"/>
          </p:cNvSpPr>
          <p:nvPr/>
        </p:nvSpPr>
        <p:spPr bwMode="auto">
          <a:xfrm>
            <a:off x="464963" y="1854753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>
                <a:solidFill>
                  <a:srgbClr val="000000"/>
                </a:solidFill>
              </a:rPr>
              <a:t>Non-fatal MI</a:t>
            </a:r>
            <a:endParaRPr lang="en-US" altLang="en-US" dirty="0"/>
          </a:p>
        </p:txBody>
      </p:sp>
      <p:sp>
        <p:nvSpPr>
          <p:cNvPr id="428" name="Rectangle 69"/>
          <p:cNvSpPr>
            <a:spLocks noChangeArrowheads="1"/>
          </p:cNvSpPr>
          <p:nvPr/>
        </p:nvSpPr>
        <p:spPr bwMode="auto">
          <a:xfrm>
            <a:off x="464963" y="2065890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70"/>
          <p:cNvSpPr>
            <a:spLocks noChangeArrowheads="1"/>
          </p:cNvSpPr>
          <p:nvPr/>
        </p:nvSpPr>
        <p:spPr bwMode="auto">
          <a:xfrm>
            <a:off x="464963" y="2257978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coronary event</a:t>
            </a:r>
            <a:endParaRPr lang="en-US" altLang="en-US" sz="1200" dirty="0"/>
          </a:p>
        </p:txBody>
      </p:sp>
      <p:sp>
        <p:nvSpPr>
          <p:cNvPr id="434" name="Rectangle 75"/>
          <p:cNvSpPr>
            <a:spLocks noChangeArrowheads="1"/>
          </p:cNvSpPr>
          <p:nvPr/>
        </p:nvSpPr>
        <p:spPr bwMode="auto">
          <a:xfrm>
            <a:off x="464963" y="2805665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76"/>
          <p:cNvSpPr>
            <a:spLocks noChangeArrowheads="1"/>
          </p:cNvSpPr>
          <p:nvPr/>
        </p:nvSpPr>
        <p:spPr bwMode="auto">
          <a:xfrm>
            <a:off x="464963" y="3018390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77"/>
          <p:cNvSpPr>
            <a:spLocks noChangeArrowheads="1"/>
          </p:cNvSpPr>
          <p:nvPr/>
        </p:nvSpPr>
        <p:spPr bwMode="auto">
          <a:xfrm>
            <a:off x="464963" y="3215240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78"/>
          <p:cNvSpPr>
            <a:spLocks noChangeArrowheads="1"/>
          </p:cNvSpPr>
          <p:nvPr/>
        </p:nvSpPr>
        <p:spPr bwMode="auto">
          <a:xfrm>
            <a:off x="464963" y="3420028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coronary </a:t>
            </a:r>
            <a:r>
              <a:rPr lang="en-US" altLang="en-US" sz="1200" b="1" dirty="0" err="1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43" name="Rectangle 84"/>
          <p:cNvSpPr>
            <a:spLocks noChangeArrowheads="1"/>
          </p:cNvSpPr>
          <p:nvPr/>
        </p:nvSpPr>
        <p:spPr bwMode="auto">
          <a:xfrm>
            <a:off x="464963" y="3967715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86"/>
          <p:cNvSpPr>
            <a:spLocks noChangeArrowheads="1"/>
          </p:cNvSpPr>
          <p:nvPr/>
        </p:nvSpPr>
        <p:spPr bwMode="auto">
          <a:xfrm>
            <a:off x="464963" y="4164565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88"/>
          <p:cNvSpPr>
            <a:spLocks noChangeArrowheads="1"/>
          </p:cNvSpPr>
          <p:nvPr/>
        </p:nvSpPr>
        <p:spPr bwMode="auto">
          <a:xfrm>
            <a:off x="464963" y="4389990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91"/>
          <p:cNvSpPr>
            <a:spLocks noChangeArrowheads="1"/>
          </p:cNvSpPr>
          <p:nvPr/>
        </p:nvSpPr>
        <p:spPr bwMode="auto">
          <a:xfrm>
            <a:off x="464963" y="4583665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stroke</a:t>
            </a:r>
            <a:endParaRPr lang="en-US" altLang="en-US" sz="1200" dirty="0"/>
          </a:p>
        </p:txBody>
      </p:sp>
      <p:sp>
        <p:nvSpPr>
          <p:cNvPr id="453" name="Rectangle 94"/>
          <p:cNvSpPr>
            <a:spLocks noChangeArrowheads="1"/>
          </p:cNvSpPr>
          <p:nvPr/>
        </p:nvSpPr>
        <p:spPr bwMode="auto">
          <a:xfrm>
            <a:off x="464963" y="5110715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vascular event</a:t>
            </a:r>
            <a:endParaRPr lang="en-US" altLang="en-US" sz="1200" dirty="0"/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4" name="Rectangle 115"/>
          <p:cNvSpPr>
            <a:spLocks noChangeArrowheads="1"/>
          </p:cNvSpPr>
          <p:nvPr/>
        </p:nvSpPr>
        <p:spPr bwMode="auto">
          <a:xfrm>
            <a:off x="3234010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2310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116"/>
          <p:cNvSpPr>
            <a:spLocks noChangeArrowheads="1"/>
          </p:cNvSpPr>
          <p:nvPr/>
        </p:nvSpPr>
        <p:spPr bwMode="auto">
          <a:xfrm>
            <a:off x="3234010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1242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117"/>
          <p:cNvSpPr>
            <a:spLocks noChangeArrowheads="1"/>
          </p:cNvSpPr>
          <p:nvPr/>
        </p:nvSpPr>
        <p:spPr bwMode="auto">
          <a:xfrm>
            <a:off x="3234010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3380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118"/>
          <p:cNvSpPr>
            <a:spLocks noChangeArrowheads="1"/>
          </p:cNvSpPr>
          <p:nvPr/>
        </p:nvSpPr>
        <p:spPr bwMode="auto">
          <a:xfrm>
            <a:off x="3275285" y="279137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816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119"/>
          <p:cNvSpPr>
            <a:spLocks noChangeArrowheads="1"/>
          </p:cNvSpPr>
          <p:nvPr/>
        </p:nvSpPr>
        <p:spPr bwMode="auto">
          <a:xfrm>
            <a:off x="3275285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601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120"/>
          <p:cNvSpPr>
            <a:spLocks noChangeArrowheads="1"/>
          </p:cNvSpPr>
          <p:nvPr/>
        </p:nvSpPr>
        <p:spPr bwMode="auto">
          <a:xfrm>
            <a:off x="3234010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1686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121"/>
          <p:cNvSpPr>
            <a:spLocks noChangeArrowheads="1"/>
          </p:cNvSpPr>
          <p:nvPr/>
        </p:nvSpPr>
        <p:spPr bwMode="auto">
          <a:xfrm>
            <a:off x="3234010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122"/>
          <p:cNvSpPr>
            <a:spLocks noChangeArrowheads="1"/>
          </p:cNvSpPr>
          <p:nvPr/>
        </p:nvSpPr>
        <p:spPr bwMode="auto">
          <a:xfrm>
            <a:off x="3275285" y="395501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123"/>
          <p:cNvSpPr>
            <a:spLocks noChangeArrowheads="1"/>
          </p:cNvSpPr>
          <p:nvPr/>
        </p:nvSpPr>
        <p:spPr bwMode="auto">
          <a:xfrm>
            <a:off x="3275285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188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124"/>
          <p:cNvSpPr>
            <a:spLocks noChangeArrowheads="1"/>
          </p:cNvSpPr>
          <p:nvPr/>
        </p:nvSpPr>
        <p:spPr bwMode="auto">
          <a:xfrm>
            <a:off x="3275285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555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125"/>
          <p:cNvSpPr>
            <a:spLocks noChangeArrowheads="1"/>
          </p:cNvSpPr>
          <p:nvPr/>
        </p:nvSpPr>
        <p:spPr bwMode="auto">
          <a:xfrm>
            <a:off x="3234010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1730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126"/>
          <p:cNvSpPr>
            <a:spLocks noChangeArrowheads="1"/>
          </p:cNvSpPr>
          <p:nvPr/>
        </p:nvSpPr>
        <p:spPr bwMode="auto">
          <a:xfrm>
            <a:off x="3234010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7136 (2.8)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140"/>
          <p:cNvSpPr>
            <a:spLocks noChangeArrowheads="1"/>
          </p:cNvSpPr>
          <p:nvPr/>
        </p:nvSpPr>
        <p:spPr bwMode="auto">
          <a:xfrm>
            <a:off x="4410348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3213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141"/>
          <p:cNvSpPr>
            <a:spLocks noChangeArrowheads="1"/>
          </p:cNvSpPr>
          <p:nvPr/>
        </p:nvSpPr>
        <p:spPr bwMode="auto">
          <a:xfrm>
            <a:off x="4410348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1587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142"/>
          <p:cNvSpPr>
            <a:spLocks noChangeArrowheads="1"/>
          </p:cNvSpPr>
          <p:nvPr/>
        </p:nvSpPr>
        <p:spPr bwMode="auto">
          <a:xfrm>
            <a:off x="4410348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4539 (1.7)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143"/>
          <p:cNvSpPr>
            <a:spLocks noChangeArrowheads="1"/>
          </p:cNvSpPr>
          <p:nvPr/>
        </p:nvSpPr>
        <p:spPr bwMode="auto">
          <a:xfrm>
            <a:off x="4410348" y="2791378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1126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144"/>
          <p:cNvSpPr>
            <a:spLocks noChangeArrowheads="1"/>
          </p:cNvSpPr>
          <p:nvPr/>
        </p:nvSpPr>
        <p:spPr bwMode="auto">
          <a:xfrm>
            <a:off x="4451623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775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145"/>
          <p:cNvSpPr>
            <a:spLocks noChangeArrowheads="1"/>
          </p:cNvSpPr>
          <p:nvPr/>
        </p:nvSpPr>
        <p:spPr bwMode="auto">
          <a:xfrm>
            <a:off x="4410348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2165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146"/>
          <p:cNvSpPr>
            <a:spLocks noChangeArrowheads="1"/>
          </p:cNvSpPr>
          <p:nvPr/>
        </p:nvSpPr>
        <p:spPr bwMode="auto">
          <a:xfrm>
            <a:off x="4410348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4066 (1.6)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6" name="Rectangle 147"/>
          <p:cNvSpPr>
            <a:spLocks noChangeArrowheads="1"/>
          </p:cNvSpPr>
          <p:nvPr/>
        </p:nvSpPr>
        <p:spPr bwMode="auto">
          <a:xfrm>
            <a:off x="4410348" y="39550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1225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7" name="Rectangle 148"/>
          <p:cNvSpPr>
            <a:spLocks noChangeArrowheads="1"/>
          </p:cNvSpPr>
          <p:nvPr/>
        </p:nvSpPr>
        <p:spPr bwMode="auto">
          <a:xfrm>
            <a:off x="4451623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8" name="Rectangle 149"/>
          <p:cNvSpPr>
            <a:spLocks noChangeArrowheads="1"/>
          </p:cNvSpPr>
          <p:nvPr/>
        </p:nvSpPr>
        <p:spPr bwMode="auto">
          <a:xfrm>
            <a:off x="4451623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629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9" name="Rectangle 150"/>
          <p:cNvSpPr>
            <a:spLocks noChangeArrowheads="1"/>
          </p:cNvSpPr>
          <p:nvPr/>
        </p:nvSpPr>
        <p:spPr bwMode="auto">
          <a:xfrm>
            <a:off x="4410348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2017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0" name="Rectangle 151"/>
          <p:cNvSpPr>
            <a:spLocks noChangeArrowheads="1"/>
          </p:cNvSpPr>
          <p:nvPr/>
        </p:nvSpPr>
        <p:spPr bwMode="auto">
          <a:xfrm>
            <a:off x="4410348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8934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222"/>
          <p:cNvSpPr>
            <a:spLocks noChangeArrowheads="1"/>
          </p:cNvSpPr>
          <p:nvPr/>
        </p:nvSpPr>
        <p:spPr bwMode="auto">
          <a:xfrm>
            <a:off x="7688385" y="184046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(0.69 - 0.78)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223"/>
          <p:cNvSpPr>
            <a:spLocks noChangeArrowheads="1"/>
          </p:cNvSpPr>
          <p:nvPr/>
        </p:nvSpPr>
        <p:spPr bwMode="auto">
          <a:xfrm>
            <a:off x="6245348" y="1827766"/>
            <a:ext cx="212725" cy="212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224"/>
          <p:cNvSpPr>
            <a:spLocks noChangeShapeType="1"/>
          </p:cNvSpPr>
          <p:nvPr/>
        </p:nvSpPr>
        <p:spPr bwMode="auto">
          <a:xfrm>
            <a:off x="6256460" y="1934128"/>
            <a:ext cx="196850" cy="0"/>
          </a:xfrm>
          <a:prstGeom prst="line">
            <a:avLst/>
          </a:prstGeom>
          <a:noFill/>
          <a:ln w="1588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25"/>
          <p:cNvSpPr>
            <a:spLocks noChangeArrowheads="1"/>
          </p:cNvSpPr>
          <p:nvPr/>
        </p:nvSpPr>
        <p:spPr bwMode="auto">
          <a:xfrm>
            <a:off x="7688385" y="2051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26"/>
          <p:cNvSpPr>
            <a:spLocks noChangeArrowheads="1"/>
          </p:cNvSpPr>
          <p:nvPr/>
        </p:nvSpPr>
        <p:spPr bwMode="auto">
          <a:xfrm>
            <a:off x="6410448" y="2069066"/>
            <a:ext cx="152400" cy="1524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227"/>
          <p:cNvSpPr>
            <a:spLocks noChangeShapeType="1"/>
          </p:cNvSpPr>
          <p:nvPr/>
        </p:nvSpPr>
        <p:spPr bwMode="auto">
          <a:xfrm>
            <a:off x="6343773" y="2145266"/>
            <a:ext cx="2968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8"/>
          <p:cNvSpPr>
            <a:spLocks noChangeArrowheads="1"/>
          </p:cNvSpPr>
          <p:nvPr/>
        </p:nvSpPr>
        <p:spPr bwMode="auto">
          <a:xfrm>
            <a:off x="7688385" y="22865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Line 230"/>
          <p:cNvSpPr>
            <a:spLocks noChangeShapeType="1"/>
          </p:cNvSpPr>
          <p:nvPr/>
        </p:nvSpPr>
        <p:spPr bwMode="auto">
          <a:xfrm flipV="1">
            <a:off x="6337423" y="2251628"/>
            <a:ext cx="635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Line 231"/>
          <p:cNvSpPr>
            <a:spLocks noChangeShapeType="1"/>
          </p:cNvSpPr>
          <p:nvPr/>
        </p:nvSpPr>
        <p:spPr bwMode="auto">
          <a:xfrm flipH="1" flipV="1">
            <a:off x="6400923" y="2251628"/>
            <a:ext cx="650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232"/>
          <p:cNvSpPr>
            <a:spLocks noChangeShapeType="1"/>
          </p:cNvSpPr>
          <p:nvPr/>
        </p:nvSpPr>
        <p:spPr bwMode="auto">
          <a:xfrm>
            <a:off x="6337423" y="2356403"/>
            <a:ext cx="635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Line 233"/>
          <p:cNvSpPr>
            <a:spLocks noChangeShapeType="1"/>
          </p:cNvSpPr>
          <p:nvPr/>
        </p:nvSpPr>
        <p:spPr bwMode="auto">
          <a:xfrm flipH="1">
            <a:off x="6400923" y="2356403"/>
            <a:ext cx="650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Line 234"/>
          <p:cNvSpPr>
            <a:spLocks noChangeShapeType="1"/>
          </p:cNvSpPr>
          <p:nvPr/>
        </p:nvSpPr>
        <p:spPr bwMode="auto">
          <a:xfrm flipV="1">
            <a:off x="6400923" y="2251628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Rectangle 235"/>
          <p:cNvSpPr>
            <a:spLocks noChangeArrowheads="1"/>
          </p:cNvSpPr>
          <p:nvPr/>
        </p:nvSpPr>
        <p:spPr bwMode="auto">
          <a:xfrm>
            <a:off x="7688385" y="27913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36"/>
          <p:cNvSpPr>
            <a:spLocks noChangeArrowheads="1"/>
          </p:cNvSpPr>
          <p:nvPr/>
        </p:nvSpPr>
        <p:spPr bwMode="auto">
          <a:xfrm>
            <a:off x="6329485" y="2813603"/>
            <a:ext cx="144463" cy="144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237"/>
          <p:cNvSpPr>
            <a:spLocks noChangeShapeType="1"/>
          </p:cNvSpPr>
          <p:nvPr/>
        </p:nvSpPr>
        <p:spPr bwMode="auto">
          <a:xfrm>
            <a:off x="6258048" y="2885041"/>
            <a:ext cx="3016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238"/>
          <p:cNvSpPr>
            <a:spLocks noChangeArrowheads="1"/>
          </p:cNvSpPr>
          <p:nvPr/>
        </p:nvSpPr>
        <p:spPr bwMode="auto">
          <a:xfrm>
            <a:off x="7688385" y="30041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(0.69 - 0.89)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239"/>
          <p:cNvSpPr>
            <a:spLocks noChangeArrowheads="1"/>
          </p:cNvSpPr>
          <p:nvPr/>
        </p:nvSpPr>
        <p:spPr bwMode="auto">
          <a:xfrm>
            <a:off x="6408860" y="3045378"/>
            <a:ext cx="101600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240"/>
          <p:cNvSpPr>
            <a:spLocks noChangeShapeType="1"/>
          </p:cNvSpPr>
          <p:nvPr/>
        </p:nvSpPr>
        <p:spPr bwMode="auto">
          <a:xfrm>
            <a:off x="6256460" y="3096178"/>
            <a:ext cx="4333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 241"/>
          <p:cNvSpPr>
            <a:spLocks noChangeArrowheads="1"/>
          </p:cNvSpPr>
          <p:nvPr/>
        </p:nvSpPr>
        <p:spPr bwMode="auto">
          <a:xfrm>
            <a:off x="7688385" y="3215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(0.70 - 0.83)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42"/>
          <p:cNvSpPr>
            <a:spLocks noChangeArrowheads="1"/>
          </p:cNvSpPr>
          <p:nvPr/>
        </p:nvSpPr>
        <p:spPr bwMode="auto">
          <a:xfrm>
            <a:off x="6329485" y="3234291"/>
            <a:ext cx="149225" cy="1492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Line 243"/>
          <p:cNvSpPr>
            <a:spLocks noChangeShapeType="1"/>
          </p:cNvSpPr>
          <p:nvPr/>
        </p:nvSpPr>
        <p:spPr bwMode="auto">
          <a:xfrm>
            <a:off x="6264398" y="3307316"/>
            <a:ext cx="2905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44"/>
          <p:cNvSpPr>
            <a:spLocks noChangeArrowheads="1"/>
          </p:cNvSpPr>
          <p:nvPr/>
        </p:nvSpPr>
        <p:spPr bwMode="auto">
          <a:xfrm>
            <a:off x="7688385" y="3448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(0.73 - 0.80)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Line 246"/>
          <p:cNvSpPr>
            <a:spLocks noChangeShapeType="1"/>
          </p:cNvSpPr>
          <p:nvPr/>
        </p:nvSpPr>
        <p:spPr bwMode="auto">
          <a:xfrm flipV="1">
            <a:off x="6343773" y="3413678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247"/>
          <p:cNvSpPr>
            <a:spLocks noChangeShapeType="1"/>
          </p:cNvSpPr>
          <p:nvPr/>
        </p:nvSpPr>
        <p:spPr bwMode="auto">
          <a:xfrm flipH="1" flipV="1">
            <a:off x="6413623" y="3413678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48"/>
          <p:cNvSpPr>
            <a:spLocks noChangeShapeType="1"/>
          </p:cNvSpPr>
          <p:nvPr/>
        </p:nvSpPr>
        <p:spPr bwMode="auto">
          <a:xfrm>
            <a:off x="6343773" y="3520041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Line 249"/>
          <p:cNvSpPr>
            <a:spLocks noChangeShapeType="1"/>
          </p:cNvSpPr>
          <p:nvPr/>
        </p:nvSpPr>
        <p:spPr bwMode="auto">
          <a:xfrm flipH="1">
            <a:off x="6413623" y="3520041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250"/>
          <p:cNvSpPr>
            <a:spLocks noChangeShapeType="1"/>
          </p:cNvSpPr>
          <p:nvPr/>
        </p:nvSpPr>
        <p:spPr bwMode="auto">
          <a:xfrm flipV="1">
            <a:off x="6413623" y="3413678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51"/>
          <p:cNvSpPr>
            <a:spLocks noChangeArrowheads="1"/>
          </p:cNvSpPr>
          <p:nvPr/>
        </p:nvSpPr>
        <p:spPr bwMode="auto">
          <a:xfrm>
            <a:off x="7688385" y="395501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(0.73 - 0.88)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52"/>
          <p:cNvSpPr>
            <a:spLocks noChangeArrowheads="1"/>
          </p:cNvSpPr>
          <p:nvPr/>
        </p:nvSpPr>
        <p:spPr bwMode="auto">
          <a:xfrm>
            <a:off x="6435848" y="3983591"/>
            <a:ext cx="128588" cy="128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3"/>
          <p:cNvSpPr>
            <a:spLocks noChangeShapeType="1"/>
          </p:cNvSpPr>
          <p:nvPr/>
        </p:nvSpPr>
        <p:spPr bwMode="auto">
          <a:xfrm>
            <a:off x="6331073" y="4047091"/>
            <a:ext cx="3556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Rectangle 254"/>
          <p:cNvSpPr>
            <a:spLocks noChangeArrowheads="1"/>
          </p:cNvSpPr>
          <p:nvPr/>
        </p:nvSpPr>
        <p:spPr bwMode="auto">
          <a:xfrm>
            <a:off x="7688385" y="41661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(0.86 - 1.42)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255"/>
          <p:cNvSpPr>
            <a:spLocks noChangeArrowheads="1"/>
          </p:cNvSpPr>
          <p:nvPr/>
        </p:nvSpPr>
        <p:spPr bwMode="auto">
          <a:xfrm>
            <a:off x="7150223" y="4234416"/>
            <a:ext cx="49213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56"/>
          <p:cNvSpPr>
            <a:spLocks noChangeShapeType="1"/>
          </p:cNvSpPr>
          <p:nvPr/>
        </p:nvSpPr>
        <p:spPr bwMode="auto">
          <a:xfrm>
            <a:off x="7501060" y="4259816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Freeform 257"/>
          <p:cNvSpPr>
            <a:spLocks/>
          </p:cNvSpPr>
          <p:nvPr/>
        </p:nvSpPr>
        <p:spPr bwMode="auto">
          <a:xfrm>
            <a:off x="7448673" y="4226478"/>
            <a:ext cx="55563" cy="65088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58"/>
          <p:cNvSpPr>
            <a:spLocks noChangeShapeType="1"/>
          </p:cNvSpPr>
          <p:nvPr/>
        </p:nvSpPr>
        <p:spPr bwMode="auto">
          <a:xfrm>
            <a:off x="6623173" y="4259816"/>
            <a:ext cx="8810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Rectangle 259"/>
          <p:cNvSpPr>
            <a:spLocks noChangeArrowheads="1"/>
          </p:cNvSpPr>
          <p:nvPr/>
        </p:nvSpPr>
        <p:spPr bwMode="auto">
          <a:xfrm>
            <a:off x="7688385" y="437729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(0.76 - 1.02)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8" name="Rectangle 260"/>
          <p:cNvSpPr>
            <a:spLocks noChangeArrowheads="1"/>
          </p:cNvSpPr>
          <p:nvPr/>
        </p:nvSpPr>
        <p:spPr bwMode="auto">
          <a:xfrm>
            <a:off x="6639048" y="4426503"/>
            <a:ext cx="85725" cy="889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61"/>
          <p:cNvSpPr>
            <a:spLocks noChangeShapeType="1"/>
          </p:cNvSpPr>
          <p:nvPr/>
        </p:nvSpPr>
        <p:spPr bwMode="auto">
          <a:xfrm>
            <a:off x="6413623" y="4470953"/>
            <a:ext cx="5778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262"/>
          <p:cNvSpPr>
            <a:spLocks noChangeArrowheads="1"/>
          </p:cNvSpPr>
          <p:nvPr/>
        </p:nvSpPr>
        <p:spPr bwMode="auto">
          <a:xfrm>
            <a:off x="7688385" y="4612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(0.80 - 0.90)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Line 264"/>
          <p:cNvSpPr>
            <a:spLocks noChangeShapeType="1"/>
          </p:cNvSpPr>
          <p:nvPr/>
        </p:nvSpPr>
        <p:spPr bwMode="auto">
          <a:xfrm flipV="1">
            <a:off x="6497760" y="4577316"/>
            <a:ext cx="10953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265"/>
          <p:cNvSpPr>
            <a:spLocks noChangeShapeType="1"/>
          </p:cNvSpPr>
          <p:nvPr/>
        </p:nvSpPr>
        <p:spPr bwMode="auto">
          <a:xfrm flipH="1" flipV="1">
            <a:off x="6607298" y="4577316"/>
            <a:ext cx="1158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Line 266"/>
          <p:cNvSpPr>
            <a:spLocks noChangeShapeType="1"/>
          </p:cNvSpPr>
          <p:nvPr/>
        </p:nvSpPr>
        <p:spPr bwMode="auto">
          <a:xfrm>
            <a:off x="6497760" y="4682091"/>
            <a:ext cx="10953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Line 267"/>
          <p:cNvSpPr>
            <a:spLocks noChangeShapeType="1"/>
          </p:cNvSpPr>
          <p:nvPr/>
        </p:nvSpPr>
        <p:spPr bwMode="auto">
          <a:xfrm flipH="1">
            <a:off x="6607298" y="4682091"/>
            <a:ext cx="1158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Line 268"/>
          <p:cNvSpPr>
            <a:spLocks noChangeShapeType="1"/>
          </p:cNvSpPr>
          <p:nvPr/>
        </p:nvSpPr>
        <p:spPr bwMode="auto">
          <a:xfrm flipV="1">
            <a:off x="6607298" y="4577316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269"/>
          <p:cNvSpPr>
            <a:spLocks noChangeArrowheads="1"/>
          </p:cNvSpPr>
          <p:nvPr/>
        </p:nvSpPr>
        <p:spPr bwMode="auto">
          <a:xfrm>
            <a:off x="7688385" y="51408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Line 271"/>
          <p:cNvSpPr>
            <a:spLocks noChangeShapeType="1"/>
          </p:cNvSpPr>
          <p:nvPr/>
        </p:nvSpPr>
        <p:spPr bwMode="auto">
          <a:xfrm flipV="1">
            <a:off x="6429498" y="5105953"/>
            <a:ext cx="47625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Line 272"/>
          <p:cNvSpPr>
            <a:spLocks noChangeShapeType="1"/>
          </p:cNvSpPr>
          <p:nvPr/>
        </p:nvSpPr>
        <p:spPr bwMode="auto">
          <a:xfrm flipH="1" flipV="1">
            <a:off x="6477123" y="5105953"/>
            <a:ext cx="4921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Line 273"/>
          <p:cNvSpPr>
            <a:spLocks noChangeShapeType="1"/>
          </p:cNvSpPr>
          <p:nvPr/>
        </p:nvSpPr>
        <p:spPr bwMode="auto">
          <a:xfrm>
            <a:off x="6429498" y="5210728"/>
            <a:ext cx="47625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Line 274"/>
          <p:cNvSpPr>
            <a:spLocks noChangeShapeType="1"/>
          </p:cNvSpPr>
          <p:nvPr/>
        </p:nvSpPr>
        <p:spPr bwMode="auto">
          <a:xfrm flipH="1">
            <a:off x="6477123" y="5210728"/>
            <a:ext cx="492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284"/>
          <p:cNvSpPr>
            <a:spLocks noChangeShapeType="1"/>
          </p:cNvSpPr>
          <p:nvPr/>
        </p:nvSpPr>
        <p:spPr bwMode="auto">
          <a:xfrm flipV="1">
            <a:off x="6477123" y="1669724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77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 2 ct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>
              <a:lumMod val="75000"/>
              <a:lumOff val="25000"/>
            </a:schemeClr>
          </a:solidFill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eaLnBrk="1" fontAlgn="auto" hangingPunct="1">
          <a:spcBef>
            <a:spcPts val="0"/>
          </a:spcBef>
          <a:spcAft>
            <a:spcPts val="0"/>
          </a:spcAft>
          <a:defRPr sz="440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r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u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2 ctt</Template>
  <TotalTime>1335</TotalTime>
  <Words>3765</Words>
  <Application>Microsoft Office PowerPoint</Application>
  <PresentationFormat>On-screen Show (4:3)</PresentationFormat>
  <Paragraphs>1021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slides 2 ctt</vt:lpstr>
      <vt:lpstr>option 1</vt:lpstr>
      <vt:lpstr>Custom Design</vt:lpstr>
      <vt:lpstr>option 2</vt:lpstr>
      <vt:lpstr>credits</vt:lpstr>
      <vt:lpstr>funding</vt:lpstr>
      <vt:lpstr>blank</vt:lpstr>
      <vt:lpstr>Cholesterol Treatment Trialists’ (CTT) Collaboration  Slide deck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Mills</dc:creator>
  <cp:lastModifiedBy>C Reith</cp:lastModifiedBy>
  <cp:revision>435</cp:revision>
  <cp:lastPrinted>2015-12-03T10:41:36Z</cp:lastPrinted>
  <dcterms:created xsi:type="dcterms:W3CDTF">2015-10-14T10:16:39Z</dcterms:created>
  <dcterms:modified xsi:type="dcterms:W3CDTF">2016-08-30T11:14:46Z</dcterms:modified>
</cp:coreProperties>
</file>